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27"/>
  </p:notesMasterIdLst>
  <p:handoutMasterIdLst>
    <p:handoutMasterId r:id="rId28"/>
  </p:handoutMasterIdLst>
  <p:sldIdLst>
    <p:sldId id="452" r:id="rId2"/>
    <p:sldId id="442" r:id="rId3"/>
    <p:sldId id="448" r:id="rId4"/>
    <p:sldId id="436" r:id="rId5"/>
    <p:sldId id="419" r:id="rId6"/>
    <p:sldId id="414" r:id="rId7"/>
    <p:sldId id="413" r:id="rId8"/>
    <p:sldId id="440" r:id="rId9"/>
    <p:sldId id="432" r:id="rId10"/>
    <p:sldId id="379" r:id="rId11"/>
    <p:sldId id="426" r:id="rId12"/>
    <p:sldId id="445" r:id="rId13"/>
    <p:sldId id="443" r:id="rId14"/>
    <p:sldId id="437" r:id="rId15"/>
    <p:sldId id="449" r:id="rId16"/>
    <p:sldId id="454" r:id="rId17"/>
    <p:sldId id="424" r:id="rId18"/>
    <p:sldId id="453" r:id="rId19"/>
    <p:sldId id="456" r:id="rId20"/>
    <p:sldId id="457" r:id="rId21"/>
    <p:sldId id="458" r:id="rId22"/>
    <p:sldId id="459" r:id="rId23"/>
    <p:sldId id="460" r:id="rId24"/>
    <p:sldId id="435" r:id="rId25"/>
    <p:sldId id="427" r:id="rId2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accent2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accent2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accent2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accent2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CC"/>
    <a:srgbClr val="99CCFF"/>
    <a:srgbClr val="66CCFF"/>
    <a:srgbClr val="003366"/>
    <a:srgbClr val="006666"/>
    <a:srgbClr val="FFFF00"/>
    <a:srgbClr val="66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主题样式 2 - 强调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148" autoAdjust="0"/>
    <p:restoredTop sz="94092" autoAdjust="0"/>
  </p:normalViewPr>
  <p:slideViewPr>
    <p:cSldViewPr>
      <p:cViewPr varScale="1">
        <p:scale>
          <a:sx n="65" d="100"/>
          <a:sy n="65" d="100"/>
        </p:scale>
        <p:origin x="179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352"/>
    </p:cViewPr>
  </p:sorterViewPr>
  <p:notesViewPr>
    <p:cSldViewPr>
      <p:cViewPr>
        <p:scale>
          <a:sx n="100" d="100"/>
          <a:sy n="100" d="100"/>
        </p:scale>
        <p:origin x="-2112" y="10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EA260-3145-489D-ACFD-D238DF4DAD1D}" type="doc">
      <dgm:prSet loTypeId="urn:microsoft.com/office/officeart/2005/8/layout/hProcess9" loCatId="process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049BA7BA-1D34-4F7E-9F20-97B252C57903}">
      <dgm:prSet custT="1"/>
      <dgm:spPr>
        <a:solidFill>
          <a:srgbClr val="006666"/>
        </a:solidFill>
      </dgm:spPr>
      <dgm:t>
        <a:bodyPr/>
        <a:lstStyle/>
        <a:p>
          <a:pPr rtl="0"/>
          <a:r>
            <a:rPr lang="en-US" sz="1600" b="1" dirty="0" smtClean="0"/>
            <a:t>Three integrated elements: a large number of institutes, a merit-based academy and higher education institutions</a:t>
          </a:r>
          <a:endParaRPr lang="zh-CN" sz="1600" dirty="0"/>
        </a:p>
      </dgm:t>
    </dgm:pt>
    <dgm:pt modelId="{40F4514A-EB07-4628-A828-4C6F97628E44}" type="parTrans" cxnId="{49374A90-844B-4653-A9A7-9924CF1CDD3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02C4572-8F8A-43C7-B2FA-467F35303FE9}" type="sibTrans" cxnId="{49374A90-844B-4653-A9A7-9924CF1CDD3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217507AB-7032-49BD-BEF2-E132AE2CBAEE}">
      <dgm:prSet custT="1"/>
      <dgm:spPr/>
      <dgm:t>
        <a:bodyPr/>
        <a:lstStyle/>
        <a:p>
          <a:pPr rtl="0"/>
          <a:r>
            <a:rPr lang="en-US" sz="1600" b="1" dirty="0" smtClean="0"/>
            <a:t>Development Strategy: to run it with democracy, flourish it with openness and boost it with talent</a:t>
          </a:r>
          <a:endParaRPr lang="zh-CN" sz="1600" dirty="0"/>
        </a:p>
      </dgm:t>
    </dgm:pt>
    <dgm:pt modelId="{7F96FDF9-588E-4CD4-9FE8-5686E96BAE59}" type="parTrans" cxnId="{AFD4B286-3BEB-4127-A010-77C5DD80E95D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A052314-0CD6-4B53-8C21-A56D29340130}" type="sibTrans" cxnId="{AFD4B286-3BEB-4127-A010-77C5DD80E95D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9A55EFE-3DD3-4347-AD33-DEC6AA1D8EF5}">
      <dgm:prSet custT="1"/>
      <dgm:spPr>
        <a:solidFill>
          <a:srgbClr val="0066CC">
            <a:alpha val="87843"/>
          </a:srgbClr>
        </a:solidFill>
      </dgm:spPr>
      <dgm:t>
        <a:bodyPr/>
        <a:lstStyle/>
        <a:p>
          <a:pPr rtl="0"/>
          <a:r>
            <a:rPr lang="en-US" sz="1600" b="1" dirty="0" smtClean="0"/>
            <a:t>Committed to excellent S&amp;T, high-caliber talent and offering strategic advice to decision-makers</a:t>
          </a:r>
          <a:endParaRPr lang="zh-CN" sz="1600" dirty="0"/>
        </a:p>
      </dgm:t>
    </dgm:pt>
    <dgm:pt modelId="{4C290EC3-40D8-4E05-AFBB-D6002A5054C0}" type="parTrans" cxnId="{A0DB6773-918E-412B-9750-074EAE6FFF9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9C56BBB-EBC7-438A-BF69-E26584C37B82}" type="sibTrans" cxnId="{A0DB6773-918E-412B-9750-074EAE6FFF9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056BAA4-5DBB-448F-86AA-189F4D3B7D09}" type="pres">
      <dgm:prSet presAssocID="{55CEA260-3145-489D-ACFD-D238DF4DAD1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C25C30B-FE88-4DFD-841F-CB07B6FC047C}" type="pres">
      <dgm:prSet presAssocID="{55CEA260-3145-489D-ACFD-D238DF4DAD1D}" presName="arrow" presStyleLbl="bgShp" presStyleIdx="0" presStyleCnt="1"/>
      <dgm:spPr/>
      <dgm:t>
        <a:bodyPr/>
        <a:lstStyle/>
        <a:p>
          <a:endParaRPr lang="zh-CN" altLang="en-US"/>
        </a:p>
      </dgm:t>
    </dgm:pt>
    <dgm:pt modelId="{D3732985-BC85-44EF-B298-96E30EF81B30}" type="pres">
      <dgm:prSet presAssocID="{55CEA260-3145-489D-ACFD-D238DF4DAD1D}" presName="linearProcess" presStyleCnt="0"/>
      <dgm:spPr/>
      <dgm:t>
        <a:bodyPr/>
        <a:lstStyle/>
        <a:p>
          <a:endParaRPr lang="zh-CN" altLang="en-US"/>
        </a:p>
      </dgm:t>
    </dgm:pt>
    <dgm:pt modelId="{EAECC237-48CD-41CF-BA57-48CAC53181F5}" type="pres">
      <dgm:prSet presAssocID="{049BA7BA-1D34-4F7E-9F20-97B252C57903}" presName="textNode" presStyleLbl="node1" presStyleIdx="0" presStyleCnt="3" custScaleY="1943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6F4D62-64D0-435F-B84F-13111EFECB68}" type="pres">
      <dgm:prSet presAssocID="{F02C4572-8F8A-43C7-B2FA-467F35303FE9}" presName="sibTrans" presStyleCnt="0"/>
      <dgm:spPr/>
      <dgm:t>
        <a:bodyPr/>
        <a:lstStyle/>
        <a:p>
          <a:endParaRPr lang="zh-CN" altLang="en-US"/>
        </a:p>
      </dgm:t>
    </dgm:pt>
    <dgm:pt modelId="{5FBB5BFE-F238-47A0-A526-E8CDCF893413}" type="pres">
      <dgm:prSet presAssocID="{217507AB-7032-49BD-BEF2-E132AE2CBAEE}" presName="textNode" presStyleLbl="node1" presStyleIdx="1" presStyleCnt="3" custScaleY="1943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17B10EC-2B85-4DA5-99EE-C31885CAD6B6}" type="pres">
      <dgm:prSet presAssocID="{8A052314-0CD6-4B53-8C21-A56D29340130}" presName="sibTrans" presStyleCnt="0"/>
      <dgm:spPr/>
      <dgm:t>
        <a:bodyPr/>
        <a:lstStyle/>
        <a:p>
          <a:endParaRPr lang="zh-CN" altLang="en-US"/>
        </a:p>
      </dgm:t>
    </dgm:pt>
    <dgm:pt modelId="{0A7C70AA-BB89-431B-8C44-EB41463B4C0F}" type="pres">
      <dgm:prSet presAssocID="{89A55EFE-3DD3-4347-AD33-DEC6AA1D8EF5}" presName="textNode" presStyleLbl="node1" presStyleIdx="2" presStyleCnt="3" custScaleY="1943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1316A99-43E6-4712-8B66-A278F0CB6EE5}" type="presOf" srcId="{89A55EFE-3DD3-4347-AD33-DEC6AA1D8EF5}" destId="{0A7C70AA-BB89-431B-8C44-EB41463B4C0F}" srcOrd="0" destOrd="0" presId="urn:microsoft.com/office/officeart/2005/8/layout/hProcess9"/>
    <dgm:cxn modelId="{38D00230-9543-4D6C-B158-6E279033E7B0}" type="presOf" srcId="{55CEA260-3145-489D-ACFD-D238DF4DAD1D}" destId="{D056BAA4-5DBB-448F-86AA-189F4D3B7D09}" srcOrd="0" destOrd="0" presId="urn:microsoft.com/office/officeart/2005/8/layout/hProcess9"/>
    <dgm:cxn modelId="{A0DB6773-918E-412B-9750-074EAE6FFF9B}" srcId="{55CEA260-3145-489D-ACFD-D238DF4DAD1D}" destId="{89A55EFE-3DD3-4347-AD33-DEC6AA1D8EF5}" srcOrd="2" destOrd="0" parTransId="{4C290EC3-40D8-4E05-AFBB-D6002A5054C0}" sibTransId="{79C56BBB-EBC7-438A-BF69-E26584C37B82}"/>
    <dgm:cxn modelId="{5123CC9F-961D-4973-A352-6EF277CE56AB}" type="presOf" srcId="{217507AB-7032-49BD-BEF2-E132AE2CBAEE}" destId="{5FBB5BFE-F238-47A0-A526-E8CDCF893413}" srcOrd="0" destOrd="0" presId="urn:microsoft.com/office/officeart/2005/8/layout/hProcess9"/>
    <dgm:cxn modelId="{AFD4B286-3BEB-4127-A010-77C5DD80E95D}" srcId="{55CEA260-3145-489D-ACFD-D238DF4DAD1D}" destId="{217507AB-7032-49BD-BEF2-E132AE2CBAEE}" srcOrd="1" destOrd="0" parTransId="{7F96FDF9-588E-4CD4-9FE8-5686E96BAE59}" sibTransId="{8A052314-0CD6-4B53-8C21-A56D29340130}"/>
    <dgm:cxn modelId="{B6F84FE7-3B85-42DF-B862-ECC6CA2DB4DF}" type="presOf" srcId="{049BA7BA-1D34-4F7E-9F20-97B252C57903}" destId="{EAECC237-48CD-41CF-BA57-48CAC53181F5}" srcOrd="0" destOrd="0" presId="urn:microsoft.com/office/officeart/2005/8/layout/hProcess9"/>
    <dgm:cxn modelId="{49374A90-844B-4653-A9A7-9924CF1CDD39}" srcId="{55CEA260-3145-489D-ACFD-D238DF4DAD1D}" destId="{049BA7BA-1D34-4F7E-9F20-97B252C57903}" srcOrd="0" destOrd="0" parTransId="{40F4514A-EB07-4628-A828-4C6F97628E44}" sibTransId="{F02C4572-8F8A-43C7-B2FA-467F35303FE9}"/>
    <dgm:cxn modelId="{D831698D-5827-478B-9FB1-C2F0781E875E}" type="presParOf" srcId="{D056BAA4-5DBB-448F-86AA-189F4D3B7D09}" destId="{0C25C30B-FE88-4DFD-841F-CB07B6FC047C}" srcOrd="0" destOrd="0" presId="urn:microsoft.com/office/officeart/2005/8/layout/hProcess9"/>
    <dgm:cxn modelId="{C636AEEC-A78A-43E1-B525-02D9F39FF607}" type="presParOf" srcId="{D056BAA4-5DBB-448F-86AA-189F4D3B7D09}" destId="{D3732985-BC85-44EF-B298-96E30EF81B30}" srcOrd="1" destOrd="0" presId="urn:microsoft.com/office/officeart/2005/8/layout/hProcess9"/>
    <dgm:cxn modelId="{B838CDA7-8FE4-4CF3-8A48-EA7D4466441B}" type="presParOf" srcId="{D3732985-BC85-44EF-B298-96E30EF81B30}" destId="{EAECC237-48CD-41CF-BA57-48CAC53181F5}" srcOrd="0" destOrd="0" presId="urn:microsoft.com/office/officeart/2005/8/layout/hProcess9"/>
    <dgm:cxn modelId="{6504C31F-0791-42A8-8CCE-D420634B686F}" type="presParOf" srcId="{D3732985-BC85-44EF-B298-96E30EF81B30}" destId="{6D6F4D62-64D0-435F-B84F-13111EFECB68}" srcOrd="1" destOrd="0" presId="urn:microsoft.com/office/officeart/2005/8/layout/hProcess9"/>
    <dgm:cxn modelId="{1412363C-E458-471B-A325-0100E3C21058}" type="presParOf" srcId="{D3732985-BC85-44EF-B298-96E30EF81B30}" destId="{5FBB5BFE-F238-47A0-A526-E8CDCF893413}" srcOrd="2" destOrd="0" presId="urn:microsoft.com/office/officeart/2005/8/layout/hProcess9"/>
    <dgm:cxn modelId="{687A8CEB-E6C7-4E27-B702-04662FCFFFF2}" type="presParOf" srcId="{D3732985-BC85-44EF-B298-96E30EF81B30}" destId="{E17B10EC-2B85-4DA5-99EE-C31885CAD6B6}" srcOrd="3" destOrd="0" presId="urn:microsoft.com/office/officeart/2005/8/layout/hProcess9"/>
    <dgm:cxn modelId="{5AF449B6-B1AF-43C1-99D2-0AA76105D70D}" type="presParOf" srcId="{D3732985-BC85-44EF-B298-96E30EF81B30}" destId="{0A7C70AA-BB89-431B-8C44-EB41463B4C0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4740BC-BE68-459A-B13B-19A0FC0BBC24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6B748AB-1A22-4880-80B6-7D7F76A8DB79}">
      <dgm:prSet phldrT="[文本]"/>
      <dgm:spPr/>
      <dgm:t>
        <a:bodyPr/>
        <a:lstStyle/>
        <a:p>
          <a:r>
            <a:rPr lang="en-US" altLang="zh-CN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Institute </a:t>
          </a:r>
          <a:r>
            <a:rPr lang="en-US" altLang="zh-CN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for </a:t>
          </a:r>
          <a:r>
            <a:rPr lang="en-US" altLang="zh-CN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S&amp;T Strategy and Consultation</a:t>
          </a:r>
          <a:endParaRPr lang="en-US" altLang="zh-CN" b="1" dirty="0" smtClean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gm:t>
    </dgm:pt>
    <dgm:pt modelId="{053F98C9-C07E-466E-8C49-5C7248DE2F36}" type="parTrans" cxnId="{D060299B-8C6E-4F15-9496-9AF156E4AD10}">
      <dgm:prSet/>
      <dgm:spPr/>
      <dgm:t>
        <a:bodyPr/>
        <a:lstStyle/>
        <a:p>
          <a:endParaRPr lang="zh-CN" altLang="en-US"/>
        </a:p>
      </dgm:t>
    </dgm:pt>
    <dgm:pt modelId="{759B9F69-9236-419F-8444-C7406EC61A59}" type="sibTrans" cxnId="{D060299B-8C6E-4F15-9496-9AF156E4AD10}">
      <dgm:prSet/>
      <dgm:spPr/>
      <dgm:t>
        <a:bodyPr/>
        <a:lstStyle/>
        <a:p>
          <a:endParaRPr lang="zh-CN" altLang="en-US"/>
        </a:p>
      </dgm:t>
    </dgm:pt>
    <dgm:pt modelId="{22E0D5ED-332E-4775-93A6-8CFC9804B985}">
      <dgm:prSet phldrT="[文本]" custT="1"/>
      <dgm:spPr/>
      <dgm:t>
        <a:bodyPr/>
        <a:lstStyle/>
        <a:p>
          <a:r>
            <a:rPr lang="en-US" altLang="zh-CN" sz="1400" dirty="0" smtClean="0"/>
            <a:t>S&amp;T Policy and Consultation</a:t>
          </a:r>
          <a:endParaRPr lang="zh-CN" altLang="en-US" sz="1400" dirty="0"/>
        </a:p>
      </dgm:t>
    </dgm:pt>
    <dgm:pt modelId="{A161E869-FF5E-482B-801C-5F77F91B000B}" type="parTrans" cxnId="{EC9A3D2B-3990-405C-8789-3CFBAF98CDB9}">
      <dgm:prSet/>
      <dgm:spPr/>
      <dgm:t>
        <a:bodyPr/>
        <a:lstStyle/>
        <a:p>
          <a:endParaRPr lang="zh-CN" altLang="en-US"/>
        </a:p>
      </dgm:t>
    </dgm:pt>
    <dgm:pt modelId="{93F337C6-F213-4E59-B6CB-9F213A1B305B}" type="sibTrans" cxnId="{EC9A3D2B-3990-405C-8789-3CFBAF98CDB9}">
      <dgm:prSet/>
      <dgm:spPr/>
      <dgm:t>
        <a:bodyPr/>
        <a:lstStyle/>
        <a:p>
          <a:endParaRPr lang="zh-CN" altLang="en-US"/>
        </a:p>
      </dgm:t>
    </dgm:pt>
    <dgm:pt modelId="{62704538-F08E-4799-91C3-4935C9B01E5B}">
      <dgm:prSet phldrT="[文本]" custT="1"/>
      <dgm:spPr/>
      <dgm:t>
        <a:bodyPr/>
        <a:lstStyle/>
        <a:p>
          <a:r>
            <a:rPr lang="en-US" sz="1400" dirty="0" smtClean="0"/>
            <a:t>Innovation -driven </a:t>
          </a:r>
          <a:endParaRPr lang="en-US" sz="1400" dirty="0" smtClean="0"/>
        </a:p>
        <a:p>
          <a:r>
            <a:rPr lang="en-US" sz="1400" dirty="0" smtClean="0"/>
            <a:t>development </a:t>
          </a:r>
          <a:endParaRPr lang="zh-CN" altLang="en-US" sz="1400" dirty="0"/>
        </a:p>
      </dgm:t>
    </dgm:pt>
    <dgm:pt modelId="{2AD726D9-96EF-4AAD-9718-CB4796F7277A}" type="parTrans" cxnId="{6778DC9D-A99B-4B8B-A311-30A03E349DF4}">
      <dgm:prSet/>
      <dgm:spPr/>
      <dgm:t>
        <a:bodyPr/>
        <a:lstStyle/>
        <a:p>
          <a:endParaRPr lang="zh-CN" altLang="en-US"/>
        </a:p>
      </dgm:t>
    </dgm:pt>
    <dgm:pt modelId="{14080A6D-2F2D-4FE5-BFBF-6A77732810EA}" type="sibTrans" cxnId="{6778DC9D-A99B-4B8B-A311-30A03E349DF4}">
      <dgm:prSet/>
      <dgm:spPr/>
      <dgm:t>
        <a:bodyPr/>
        <a:lstStyle/>
        <a:p>
          <a:endParaRPr lang="zh-CN" altLang="en-US"/>
        </a:p>
      </dgm:t>
    </dgm:pt>
    <dgm:pt modelId="{17E992BF-F0D5-401E-90CB-E3B58D58242C}">
      <dgm:prSet phldrT="[文本]" custT="1"/>
      <dgm:spPr/>
      <dgm:t>
        <a:bodyPr/>
        <a:lstStyle/>
        <a:p>
          <a:r>
            <a:rPr lang="en-US" altLang="zh-CN" sz="1400" dirty="0" smtClean="0"/>
            <a:t>Ecological Civilization</a:t>
          </a:r>
          <a:endParaRPr lang="zh-CN" altLang="en-US" sz="1400" dirty="0"/>
        </a:p>
      </dgm:t>
    </dgm:pt>
    <dgm:pt modelId="{78145F93-FA8A-40C4-805F-DD491FCCE1A1}" type="parTrans" cxnId="{F5AC5611-59A9-4266-9A9C-3F5AE85AF8C5}">
      <dgm:prSet/>
      <dgm:spPr/>
      <dgm:t>
        <a:bodyPr/>
        <a:lstStyle/>
        <a:p>
          <a:endParaRPr lang="zh-CN" altLang="en-US"/>
        </a:p>
      </dgm:t>
    </dgm:pt>
    <dgm:pt modelId="{0048E022-721A-4522-B703-E924C92BFA6E}" type="sibTrans" cxnId="{F5AC5611-59A9-4266-9A9C-3F5AE85AF8C5}">
      <dgm:prSet/>
      <dgm:spPr/>
      <dgm:t>
        <a:bodyPr/>
        <a:lstStyle/>
        <a:p>
          <a:endParaRPr lang="zh-CN" altLang="en-US"/>
        </a:p>
      </dgm:t>
    </dgm:pt>
    <dgm:pt modelId="{2A2B8A44-03B8-4E98-ADFB-D330CA0ECDF5}">
      <dgm:prSet phldrT="[文本]" custT="1"/>
      <dgm:spPr/>
      <dgm:t>
        <a:bodyPr/>
        <a:lstStyle/>
        <a:p>
          <a:r>
            <a:rPr lang="en-US" altLang="zh-CN" sz="1400" dirty="0" smtClean="0"/>
            <a:t>Frontiers of Science</a:t>
          </a:r>
        </a:p>
      </dgm:t>
    </dgm:pt>
    <dgm:pt modelId="{B0B35FB7-87AF-4F68-AA63-75F08A8C3D5E}" type="parTrans" cxnId="{39D5E9FE-F0F2-4D52-9C9B-E823526E0ED1}">
      <dgm:prSet/>
      <dgm:spPr/>
      <dgm:t>
        <a:bodyPr/>
        <a:lstStyle/>
        <a:p>
          <a:endParaRPr lang="zh-CN" altLang="en-US"/>
        </a:p>
      </dgm:t>
    </dgm:pt>
    <dgm:pt modelId="{8F8FD406-31C1-4817-8B29-FB73A8505DF6}" type="sibTrans" cxnId="{39D5E9FE-F0F2-4D52-9C9B-E823526E0ED1}">
      <dgm:prSet/>
      <dgm:spPr/>
      <dgm:t>
        <a:bodyPr/>
        <a:lstStyle/>
        <a:p>
          <a:endParaRPr lang="zh-CN" altLang="en-US"/>
        </a:p>
      </dgm:t>
    </dgm:pt>
    <dgm:pt modelId="{63CE135F-4E31-41F8-AB61-D6430D6098D8}">
      <dgm:prSet phldrT="[文本]" custT="1"/>
      <dgm:spPr/>
      <dgm:t>
        <a:bodyPr/>
        <a:lstStyle/>
        <a:p>
          <a:r>
            <a:rPr lang="en-US" altLang="zh-CN" sz="1400" dirty="0" smtClean="0"/>
            <a:t>Strategic Intelligence</a:t>
          </a:r>
        </a:p>
      </dgm:t>
    </dgm:pt>
    <dgm:pt modelId="{90C61660-729A-40C0-953C-BE317ED1733D}" type="parTrans" cxnId="{A819907A-F648-49EA-BD4C-06809BBAB9DF}">
      <dgm:prSet/>
      <dgm:spPr/>
      <dgm:t>
        <a:bodyPr/>
        <a:lstStyle/>
        <a:p>
          <a:endParaRPr lang="zh-CN" altLang="en-US"/>
        </a:p>
      </dgm:t>
    </dgm:pt>
    <dgm:pt modelId="{2765309A-65E6-4339-8519-17FF7B88587E}" type="sibTrans" cxnId="{A819907A-F648-49EA-BD4C-06809BBAB9DF}">
      <dgm:prSet/>
      <dgm:spPr/>
      <dgm:t>
        <a:bodyPr/>
        <a:lstStyle/>
        <a:p>
          <a:endParaRPr lang="zh-CN" altLang="en-US"/>
        </a:p>
      </dgm:t>
    </dgm:pt>
    <dgm:pt modelId="{00622F5B-41E9-4FF2-B06C-9C9CD95EF7B3}" type="pres">
      <dgm:prSet presAssocID="{A44740BC-BE68-459A-B13B-19A0FC0BBC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8186B0D-6A18-4DAA-8E3F-63EC4A9ED33A}" type="pres">
      <dgm:prSet presAssocID="{86B748AB-1A22-4880-80B6-7D7F76A8DB79}" presName="centerShape" presStyleLbl="node0" presStyleIdx="0" presStyleCnt="1" custScaleX="148250" custScaleY="148250"/>
      <dgm:spPr/>
      <dgm:t>
        <a:bodyPr/>
        <a:lstStyle/>
        <a:p>
          <a:endParaRPr lang="zh-CN" altLang="en-US"/>
        </a:p>
      </dgm:t>
    </dgm:pt>
    <dgm:pt modelId="{B6153B47-55D6-4F6C-BBF8-8D3DE50249FB}" type="pres">
      <dgm:prSet presAssocID="{A161E869-FF5E-482B-801C-5F77F91B000B}" presName="parTrans" presStyleLbl="sibTrans2D1" presStyleIdx="0" presStyleCnt="5"/>
      <dgm:spPr/>
      <dgm:t>
        <a:bodyPr/>
        <a:lstStyle/>
        <a:p>
          <a:endParaRPr lang="zh-CN" altLang="en-US"/>
        </a:p>
      </dgm:t>
    </dgm:pt>
    <dgm:pt modelId="{5AD58397-0A1C-4601-A29F-C650B2246C7F}" type="pres">
      <dgm:prSet presAssocID="{A161E869-FF5E-482B-801C-5F77F91B000B}" presName="connectorText" presStyleLbl="sibTrans2D1" presStyleIdx="0" presStyleCnt="5"/>
      <dgm:spPr/>
      <dgm:t>
        <a:bodyPr/>
        <a:lstStyle/>
        <a:p>
          <a:endParaRPr lang="zh-CN" altLang="en-US"/>
        </a:p>
      </dgm:t>
    </dgm:pt>
    <dgm:pt modelId="{275B1863-3941-40C2-911D-680E741981AE}" type="pres">
      <dgm:prSet presAssocID="{22E0D5ED-332E-4775-93A6-8CFC9804B98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64DAA04-3F4C-4141-B78E-3AE482E42DF3}" type="pres">
      <dgm:prSet presAssocID="{2AD726D9-96EF-4AAD-9718-CB4796F7277A}" presName="parTrans" presStyleLbl="sibTrans2D1" presStyleIdx="1" presStyleCnt="5"/>
      <dgm:spPr/>
      <dgm:t>
        <a:bodyPr/>
        <a:lstStyle/>
        <a:p>
          <a:endParaRPr lang="zh-CN" altLang="en-US"/>
        </a:p>
      </dgm:t>
    </dgm:pt>
    <dgm:pt modelId="{4A4E3BB8-C57A-4815-A97C-CDF63F9F52E9}" type="pres">
      <dgm:prSet presAssocID="{2AD726D9-96EF-4AAD-9718-CB4796F7277A}" presName="connectorText" presStyleLbl="sibTrans2D1" presStyleIdx="1" presStyleCnt="5"/>
      <dgm:spPr/>
      <dgm:t>
        <a:bodyPr/>
        <a:lstStyle/>
        <a:p>
          <a:endParaRPr lang="zh-CN" altLang="en-US"/>
        </a:p>
      </dgm:t>
    </dgm:pt>
    <dgm:pt modelId="{3B88F9FC-5768-4852-9E3E-1F8D00692E85}" type="pres">
      <dgm:prSet presAssocID="{62704538-F08E-4799-91C3-4935C9B01E5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B41EE5-09C2-4B7E-A73C-3E7972B71115}" type="pres">
      <dgm:prSet presAssocID="{78145F93-FA8A-40C4-805F-DD491FCCE1A1}" presName="parTrans" presStyleLbl="sibTrans2D1" presStyleIdx="2" presStyleCnt="5"/>
      <dgm:spPr/>
      <dgm:t>
        <a:bodyPr/>
        <a:lstStyle/>
        <a:p>
          <a:endParaRPr lang="zh-CN" altLang="en-US"/>
        </a:p>
      </dgm:t>
    </dgm:pt>
    <dgm:pt modelId="{595D3BF3-372E-4243-9868-93CDE4470EE0}" type="pres">
      <dgm:prSet presAssocID="{78145F93-FA8A-40C4-805F-DD491FCCE1A1}" presName="connectorText" presStyleLbl="sibTrans2D1" presStyleIdx="2" presStyleCnt="5"/>
      <dgm:spPr/>
      <dgm:t>
        <a:bodyPr/>
        <a:lstStyle/>
        <a:p>
          <a:endParaRPr lang="zh-CN" altLang="en-US"/>
        </a:p>
      </dgm:t>
    </dgm:pt>
    <dgm:pt modelId="{6600CE12-380D-4386-AF78-7965C76F8CA9}" type="pres">
      <dgm:prSet presAssocID="{17E992BF-F0D5-401E-90CB-E3B58D58242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7D980E-32B2-43CC-8FCF-90D71AB7B5D7}" type="pres">
      <dgm:prSet presAssocID="{B0B35FB7-87AF-4F68-AA63-75F08A8C3D5E}" presName="parTrans" presStyleLbl="sibTrans2D1" presStyleIdx="3" presStyleCnt="5"/>
      <dgm:spPr/>
      <dgm:t>
        <a:bodyPr/>
        <a:lstStyle/>
        <a:p>
          <a:endParaRPr lang="zh-CN" altLang="en-US"/>
        </a:p>
      </dgm:t>
    </dgm:pt>
    <dgm:pt modelId="{F127B0D3-A900-47CD-B0BC-556275F72ED8}" type="pres">
      <dgm:prSet presAssocID="{B0B35FB7-87AF-4F68-AA63-75F08A8C3D5E}" presName="connectorText" presStyleLbl="sibTrans2D1" presStyleIdx="3" presStyleCnt="5"/>
      <dgm:spPr/>
      <dgm:t>
        <a:bodyPr/>
        <a:lstStyle/>
        <a:p>
          <a:endParaRPr lang="zh-CN" altLang="en-US"/>
        </a:p>
      </dgm:t>
    </dgm:pt>
    <dgm:pt modelId="{B6303370-0C9F-498A-931E-2F5BDD2A08B6}" type="pres">
      <dgm:prSet presAssocID="{2A2B8A44-03B8-4E98-ADFB-D330CA0ECDF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164AB1-37F8-4DA7-95B3-CEABBFF29161}" type="pres">
      <dgm:prSet presAssocID="{90C61660-729A-40C0-953C-BE317ED1733D}" presName="parTrans" presStyleLbl="sibTrans2D1" presStyleIdx="4" presStyleCnt="5"/>
      <dgm:spPr/>
      <dgm:t>
        <a:bodyPr/>
        <a:lstStyle/>
        <a:p>
          <a:endParaRPr lang="zh-CN" altLang="en-US"/>
        </a:p>
      </dgm:t>
    </dgm:pt>
    <dgm:pt modelId="{DAADBD45-2488-4C1A-97C2-B4B53A063E76}" type="pres">
      <dgm:prSet presAssocID="{90C61660-729A-40C0-953C-BE317ED1733D}" presName="connectorText" presStyleLbl="sibTrans2D1" presStyleIdx="4" presStyleCnt="5"/>
      <dgm:spPr/>
      <dgm:t>
        <a:bodyPr/>
        <a:lstStyle/>
        <a:p>
          <a:endParaRPr lang="zh-CN" altLang="en-US"/>
        </a:p>
      </dgm:t>
    </dgm:pt>
    <dgm:pt modelId="{04320ECE-F2C1-4B16-8FA3-39BB53F2B474}" type="pres">
      <dgm:prSet presAssocID="{63CE135F-4E31-41F8-AB61-D6430D6098D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905C92E-6A3E-4D07-8A8E-98F755CBC505}" type="presOf" srcId="{78145F93-FA8A-40C4-805F-DD491FCCE1A1}" destId="{595D3BF3-372E-4243-9868-93CDE4470EE0}" srcOrd="1" destOrd="0" presId="urn:microsoft.com/office/officeart/2005/8/layout/radial5"/>
    <dgm:cxn modelId="{0850C0CA-8672-4F8C-88C5-D9E83D9D4CD7}" type="presOf" srcId="{B0B35FB7-87AF-4F68-AA63-75F08A8C3D5E}" destId="{A47D980E-32B2-43CC-8FCF-90D71AB7B5D7}" srcOrd="0" destOrd="0" presId="urn:microsoft.com/office/officeart/2005/8/layout/radial5"/>
    <dgm:cxn modelId="{2606B362-5B1A-4D2F-A42C-A3D345CA3BBA}" type="presOf" srcId="{A161E869-FF5E-482B-801C-5F77F91B000B}" destId="{B6153B47-55D6-4F6C-BBF8-8D3DE50249FB}" srcOrd="0" destOrd="0" presId="urn:microsoft.com/office/officeart/2005/8/layout/radial5"/>
    <dgm:cxn modelId="{A819907A-F648-49EA-BD4C-06809BBAB9DF}" srcId="{86B748AB-1A22-4880-80B6-7D7F76A8DB79}" destId="{63CE135F-4E31-41F8-AB61-D6430D6098D8}" srcOrd="4" destOrd="0" parTransId="{90C61660-729A-40C0-953C-BE317ED1733D}" sibTransId="{2765309A-65E6-4339-8519-17FF7B88587E}"/>
    <dgm:cxn modelId="{39D5E9FE-F0F2-4D52-9C9B-E823526E0ED1}" srcId="{86B748AB-1A22-4880-80B6-7D7F76A8DB79}" destId="{2A2B8A44-03B8-4E98-ADFB-D330CA0ECDF5}" srcOrd="3" destOrd="0" parTransId="{B0B35FB7-87AF-4F68-AA63-75F08A8C3D5E}" sibTransId="{8F8FD406-31C1-4817-8B29-FB73A8505DF6}"/>
    <dgm:cxn modelId="{0CE0D167-F049-408E-8682-357CF8FDB8D0}" type="presOf" srcId="{63CE135F-4E31-41F8-AB61-D6430D6098D8}" destId="{04320ECE-F2C1-4B16-8FA3-39BB53F2B474}" srcOrd="0" destOrd="0" presId="urn:microsoft.com/office/officeart/2005/8/layout/radial5"/>
    <dgm:cxn modelId="{FFC9D026-0E32-4577-B886-445A93EE7DC4}" type="presOf" srcId="{62704538-F08E-4799-91C3-4935C9B01E5B}" destId="{3B88F9FC-5768-4852-9E3E-1F8D00692E85}" srcOrd="0" destOrd="0" presId="urn:microsoft.com/office/officeart/2005/8/layout/radial5"/>
    <dgm:cxn modelId="{31E3E58F-7A42-4888-AD54-813F2C04E706}" type="presOf" srcId="{17E992BF-F0D5-401E-90CB-E3B58D58242C}" destId="{6600CE12-380D-4386-AF78-7965C76F8CA9}" srcOrd="0" destOrd="0" presId="urn:microsoft.com/office/officeart/2005/8/layout/radial5"/>
    <dgm:cxn modelId="{C3892EB2-E83D-4A90-8402-BD2CC2B9A9CD}" type="presOf" srcId="{2AD726D9-96EF-4AAD-9718-CB4796F7277A}" destId="{4A4E3BB8-C57A-4815-A97C-CDF63F9F52E9}" srcOrd="1" destOrd="0" presId="urn:microsoft.com/office/officeart/2005/8/layout/radial5"/>
    <dgm:cxn modelId="{0C6E9F38-8BFF-4E01-82C0-781C59AB5C1A}" type="presOf" srcId="{90C61660-729A-40C0-953C-BE317ED1733D}" destId="{DAADBD45-2488-4C1A-97C2-B4B53A063E76}" srcOrd="1" destOrd="0" presId="urn:microsoft.com/office/officeart/2005/8/layout/radial5"/>
    <dgm:cxn modelId="{C8CAFB75-D990-4CED-8EAB-A452D517EE08}" type="presOf" srcId="{B0B35FB7-87AF-4F68-AA63-75F08A8C3D5E}" destId="{F127B0D3-A900-47CD-B0BC-556275F72ED8}" srcOrd="1" destOrd="0" presId="urn:microsoft.com/office/officeart/2005/8/layout/radial5"/>
    <dgm:cxn modelId="{39FDAED1-D43D-44D9-A26B-D138451F7CB2}" type="presOf" srcId="{86B748AB-1A22-4880-80B6-7D7F76A8DB79}" destId="{48186B0D-6A18-4DAA-8E3F-63EC4A9ED33A}" srcOrd="0" destOrd="0" presId="urn:microsoft.com/office/officeart/2005/8/layout/radial5"/>
    <dgm:cxn modelId="{6778DC9D-A99B-4B8B-A311-30A03E349DF4}" srcId="{86B748AB-1A22-4880-80B6-7D7F76A8DB79}" destId="{62704538-F08E-4799-91C3-4935C9B01E5B}" srcOrd="1" destOrd="0" parTransId="{2AD726D9-96EF-4AAD-9718-CB4796F7277A}" sibTransId="{14080A6D-2F2D-4FE5-BFBF-6A77732810EA}"/>
    <dgm:cxn modelId="{F5716952-1028-4D2C-BFBB-D8EA315DDEA5}" type="presOf" srcId="{78145F93-FA8A-40C4-805F-DD491FCCE1A1}" destId="{44B41EE5-09C2-4B7E-A73C-3E7972B71115}" srcOrd="0" destOrd="0" presId="urn:microsoft.com/office/officeart/2005/8/layout/radial5"/>
    <dgm:cxn modelId="{BB4E4C72-490D-4CC6-B96B-724F925DB8FD}" type="presOf" srcId="{90C61660-729A-40C0-953C-BE317ED1733D}" destId="{6A164AB1-37F8-4DA7-95B3-CEABBFF29161}" srcOrd="0" destOrd="0" presId="urn:microsoft.com/office/officeart/2005/8/layout/radial5"/>
    <dgm:cxn modelId="{F5AC5611-59A9-4266-9A9C-3F5AE85AF8C5}" srcId="{86B748AB-1A22-4880-80B6-7D7F76A8DB79}" destId="{17E992BF-F0D5-401E-90CB-E3B58D58242C}" srcOrd="2" destOrd="0" parTransId="{78145F93-FA8A-40C4-805F-DD491FCCE1A1}" sibTransId="{0048E022-721A-4522-B703-E924C92BFA6E}"/>
    <dgm:cxn modelId="{2631BE2D-0E7A-434E-BAA5-8DA508482373}" type="presOf" srcId="{22E0D5ED-332E-4775-93A6-8CFC9804B985}" destId="{275B1863-3941-40C2-911D-680E741981AE}" srcOrd="0" destOrd="0" presId="urn:microsoft.com/office/officeart/2005/8/layout/radial5"/>
    <dgm:cxn modelId="{643D4537-928E-433E-BB05-0B96A83D5B8F}" type="presOf" srcId="{2A2B8A44-03B8-4E98-ADFB-D330CA0ECDF5}" destId="{B6303370-0C9F-498A-931E-2F5BDD2A08B6}" srcOrd="0" destOrd="0" presId="urn:microsoft.com/office/officeart/2005/8/layout/radial5"/>
    <dgm:cxn modelId="{B0C6A727-8507-4687-9139-9CAC0FC48749}" type="presOf" srcId="{A44740BC-BE68-459A-B13B-19A0FC0BBC24}" destId="{00622F5B-41E9-4FF2-B06C-9C9CD95EF7B3}" srcOrd="0" destOrd="0" presId="urn:microsoft.com/office/officeart/2005/8/layout/radial5"/>
    <dgm:cxn modelId="{EC9A3D2B-3990-405C-8789-3CFBAF98CDB9}" srcId="{86B748AB-1A22-4880-80B6-7D7F76A8DB79}" destId="{22E0D5ED-332E-4775-93A6-8CFC9804B985}" srcOrd="0" destOrd="0" parTransId="{A161E869-FF5E-482B-801C-5F77F91B000B}" sibTransId="{93F337C6-F213-4E59-B6CB-9F213A1B305B}"/>
    <dgm:cxn modelId="{10DF5543-7D20-4007-830C-9FB0C32BED56}" type="presOf" srcId="{2AD726D9-96EF-4AAD-9718-CB4796F7277A}" destId="{964DAA04-3F4C-4141-B78E-3AE482E42DF3}" srcOrd="0" destOrd="0" presId="urn:microsoft.com/office/officeart/2005/8/layout/radial5"/>
    <dgm:cxn modelId="{80257619-26C2-47E1-B150-0BCE3F0BBC8A}" type="presOf" srcId="{A161E869-FF5E-482B-801C-5F77F91B000B}" destId="{5AD58397-0A1C-4601-A29F-C650B2246C7F}" srcOrd="1" destOrd="0" presId="urn:microsoft.com/office/officeart/2005/8/layout/radial5"/>
    <dgm:cxn modelId="{D060299B-8C6E-4F15-9496-9AF156E4AD10}" srcId="{A44740BC-BE68-459A-B13B-19A0FC0BBC24}" destId="{86B748AB-1A22-4880-80B6-7D7F76A8DB79}" srcOrd="0" destOrd="0" parTransId="{053F98C9-C07E-466E-8C49-5C7248DE2F36}" sibTransId="{759B9F69-9236-419F-8444-C7406EC61A59}"/>
    <dgm:cxn modelId="{9C9A3928-C61E-4EAB-8573-6F32EBF70C81}" type="presParOf" srcId="{00622F5B-41E9-4FF2-B06C-9C9CD95EF7B3}" destId="{48186B0D-6A18-4DAA-8E3F-63EC4A9ED33A}" srcOrd="0" destOrd="0" presId="urn:microsoft.com/office/officeart/2005/8/layout/radial5"/>
    <dgm:cxn modelId="{6A9FF26F-7DD6-4498-8A1F-A1861D7F2A3E}" type="presParOf" srcId="{00622F5B-41E9-4FF2-B06C-9C9CD95EF7B3}" destId="{B6153B47-55D6-4F6C-BBF8-8D3DE50249FB}" srcOrd="1" destOrd="0" presId="urn:microsoft.com/office/officeart/2005/8/layout/radial5"/>
    <dgm:cxn modelId="{D178D1EB-5778-42A3-8645-B686BF3F9FD5}" type="presParOf" srcId="{B6153B47-55D6-4F6C-BBF8-8D3DE50249FB}" destId="{5AD58397-0A1C-4601-A29F-C650B2246C7F}" srcOrd="0" destOrd="0" presId="urn:microsoft.com/office/officeart/2005/8/layout/radial5"/>
    <dgm:cxn modelId="{FAE76EF6-6EAD-4C73-BB5E-88D7B7987E81}" type="presParOf" srcId="{00622F5B-41E9-4FF2-B06C-9C9CD95EF7B3}" destId="{275B1863-3941-40C2-911D-680E741981AE}" srcOrd="2" destOrd="0" presId="urn:microsoft.com/office/officeart/2005/8/layout/radial5"/>
    <dgm:cxn modelId="{13A7515E-F68E-4CAA-B767-A73C730E3878}" type="presParOf" srcId="{00622F5B-41E9-4FF2-B06C-9C9CD95EF7B3}" destId="{964DAA04-3F4C-4141-B78E-3AE482E42DF3}" srcOrd="3" destOrd="0" presId="urn:microsoft.com/office/officeart/2005/8/layout/radial5"/>
    <dgm:cxn modelId="{35AFF2D6-EE62-4750-97AE-CDCEDCDAFB25}" type="presParOf" srcId="{964DAA04-3F4C-4141-B78E-3AE482E42DF3}" destId="{4A4E3BB8-C57A-4815-A97C-CDF63F9F52E9}" srcOrd="0" destOrd="0" presId="urn:microsoft.com/office/officeart/2005/8/layout/radial5"/>
    <dgm:cxn modelId="{D2A2C92C-50B7-4A8C-BBA4-14FDFFF4F20D}" type="presParOf" srcId="{00622F5B-41E9-4FF2-B06C-9C9CD95EF7B3}" destId="{3B88F9FC-5768-4852-9E3E-1F8D00692E85}" srcOrd="4" destOrd="0" presId="urn:microsoft.com/office/officeart/2005/8/layout/radial5"/>
    <dgm:cxn modelId="{2006B9E0-8444-473E-ABE0-26A5096BB6A5}" type="presParOf" srcId="{00622F5B-41E9-4FF2-B06C-9C9CD95EF7B3}" destId="{44B41EE5-09C2-4B7E-A73C-3E7972B71115}" srcOrd="5" destOrd="0" presId="urn:microsoft.com/office/officeart/2005/8/layout/radial5"/>
    <dgm:cxn modelId="{160910C0-6A48-4EF9-8E00-97010DB15131}" type="presParOf" srcId="{44B41EE5-09C2-4B7E-A73C-3E7972B71115}" destId="{595D3BF3-372E-4243-9868-93CDE4470EE0}" srcOrd="0" destOrd="0" presId="urn:microsoft.com/office/officeart/2005/8/layout/radial5"/>
    <dgm:cxn modelId="{48D63585-ACF1-4307-8244-02AE7C7BDC96}" type="presParOf" srcId="{00622F5B-41E9-4FF2-B06C-9C9CD95EF7B3}" destId="{6600CE12-380D-4386-AF78-7965C76F8CA9}" srcOrd="6" destOrd="0" presId="urn:microsoft.com/office/officeart/2005/8/layout/radial5"/>
    <dgm:cxn modelId="{0D9A91FC-3A3A-4DDB-A8E4-1AB941D3CE61}" type="presParOf" srcId="{00622F5B-41E9-4FF2-B06C-9C9CD95EF7B3}" destId="{A47D980E-32B2-43CC-8FCF-90D71AB7B5D7}" srcOrd="7" destOrd="0" presId="urn:microsoft.com/office/officeart/2005/8/layout/radial5"/>
    <dgm:cxn modelId="{3E8B9D26-68D3-4CA5-996C-ADC255C08ED6}" type="presParOf" srcId="{A47D980E-32B2-43CC-8FCF-90D71AB7B5D7}" destId="{F127B0D3-A900-47CD-B0BC-556275F72ED8}" srcOrd="0" destOrd="0" presId="urn:microsoft.com/office/officeart/2005/8/layout/radial5"/>
    <dgm:cxn modelId="{A7CA261A-71CC-4BA5-B0CE-5E9AA6C8AC20}" type="presParOf" srcId="{00622F5B-41E9-4FF2-B06C-9C9CD95EF7B3}" destId="{B6303370-0C9F-498A-931E-2F5BDD2A08B6}" srcOrd="8" destOrd="0" presId="urn:microsoft.com/office/officeart/2005/8/layout/radial5"/>
    <dgm:cxn modelId="{676912B7-6045-415A-9357-125C3BA2F0AE}" type="presParOf" srcId="{00622F5B-41E9-4FF2-B06C-9C9CD95EF7B3}" destId="{6A164AB1-37F8-4DA7-95B3-CEABBFF29161}" srcOrd="9" destOrd="0" presId="urn:microsoft.com/office/officeart/2005/8/layout/radial5"/>
    <dgm:cxn modelId="{363DCFC7-42AA-4E7E-8BD9-00917BFFA2EE}" type="presParOf" srcId="{6A164AB1-37F8-4DA7-95B3-CEABBFF29161}" destId="{DAADBD45-2488-4C1A-97C2-B4B53A063E76}" srcOrd="0" destOrd="0" presId="urn:microsoft.com/office/officeart/2005/8/layout/radial5"/>
    <dgm:cxn modelId="{FC66CE0A-6B47-4599-9AA2-82080D681DB2}" type="presParOf" srcId="{00622F5B-41E9-4FF2-B06C-9C9CD95EF7B3}" destId="{04320ECE-F2C1-4B16-8FA3-39BB53F2B47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F01A23-7A99-4DAD-AC28-FB39B28D09BE}" type="doc">
      <dgm:prSet loTypeId="urn:microsoft.com/office/officeart/2005/8/layout/hProcess9" loCatId="process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E69E15D3-C35F-42F0-AF81-660130B3AFB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altLang="zh-CN" sz="1800" b="1" dirty="0" smtClean="0">
              <a:latin typeface="Times New Roman" pitchFamily="18" charset="0"/>
              <a:cs typeface="Times New Roman" pitchFamily="18" charset="0"/>
            </a:rPr>
            <a:t>Implement </a:t>
          </a:r>
          <a:r>
            <a:rPr lang="en-US" altLang="zh-CN" sz="1800" b="1" dirty="0" smtClean="0">
              <a:latin typeface="Times New Roman" pitchFamily="18" charset="0"/>
              <a:cs typeface="Times New Roman" pitchFamily="18" charset="0"/>
            </a:rPr>
            <a:t>inter-nationalization </a:t>
          </a:r>
          <a:r>
            <a:rPr lang="en-US" altLang="zh-CN" sz="1800" b="1" dirty="0" smtClean="0">
              <a:latin typeface="Times New Roman" pitchFamily="18" charset="0"/>
              <a:cs typeface="Times New Roman" pitchFamily="18" charset="0"/>
            </a:rPr>
            <a:t>strategy</a:t>
          </a:r>
          <a:endParaRPr lang="zh-CN" sz="1800" b="1" dirty="0">
            <a:latin typeface="Times New Roman" pitchFamily="18" charset="0"/>
            <a:cs typeface="Times New Roman" pitchFamily="18" charset="0"/>
          </a:endParaRPr>
        </a:p>
      </dgm:t>
    </dgm:pt>
    <dgm:pt modelId="{ABBDE5C6-810C-415C-A2D4-5FA7EC37C4CE}" type="parTrans" cxnId="{2B6DC439-7D74-4365-BF6B-F29DE8A0B40D}">
      <dgm:prSet/>
      <dgm:spPr/>
      <dgm:t>
        <a:bodyPr/>
        <a:lstStyle/>
        <a:p>
          <a:endParaRPr lang="zh-CN" altLang="en-US"/>
        </a:p>
      </dgm:t>
    </dgm:pt>
    <dgm:pt modelId="{137193B4-86D7-4A48-B5AA-DB991ADE51CC}" type="sibTrans" cxnId="{2B6DC439-7D74-4365-BF6B-F29DE8A0B40D}">
      <dgm:prSet/>
      <dgm:spPr/>
      <dgm:t>
        <a:bodyPr/>
        <a:lstStyle/>
        <a:p>
          <a:endParaRPr lang="zh-CN" altLang="en-US"/>
        </a:p>
      </dgm:t>
    </dgm:pt>
    <dgm:pt modelId="{1E1BF986-CCE1-48AB-B53A-1A05B668EDB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altLang="zh-CN" b="1" dirty="0" smtClean="0">
              <a:latin typeface="Times New Roman" pitchFamily="18" charset="0"/>
              <a:cs typeface="Times New Roman" pitchFamily="18" charset="0"/>
            </a:rPr>
            <a:t>Develop a national science &amp; technology service(STS) network</a:t>
          </a:r>
          <a:endParaRPr lang="zh-CN" altLang="en-US" dirty="0"/>
        </a:p>
      </dgm:t>
    </dgm:pt>
    <dgm:pt modelId="{3219EE70-BC4E-4800-851A-5E1A27DEBA95}" type="parTrans" cxnId="{4D058124-697C-44F0-B8AA-B2CB9F16F931}">
      <dgm:prSet/>
      <dgm:spPr/>
      <dgm:t>
        <a:bodyPr/>
        <a:lstStyle/>
        <a:p>
          <a:endParaRPr lang="zh-CN" altLang="en-US"/>
        </a:p>
      </dgm:t>
    </dgm:pt>
    <dgm:pt modelId="{91A78B74-2EC6-4CC8-AE5A-1BB03A641EFF}" type="sibTrans" cxnId="{4D058124-697C-44F0-B8AA-B2CB9F16F931}">
      <dgm:prSet/>
      <dgm:spPr/>
      <dgm:t>
        <a:bodyPr/>
        <a:lstStyle/>
        <a:p>
          <a:endParaRPr lang="zh-CN" altLang="en-US"/>
        </a:p>
      </dgm:t>
    </dgm:pt>
    <dgm:pt modelId="{1002EBB6-C732-48D1-AF62-2163037894A6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altLang="zh-CN" b="1" dirty="0" smtClean="0">
              <a:latin typeface="Times New Roman" pitchFamily="18" charset="0"/>
              <a:cs typeface="Times New Roman" pitchFamily="18" charset="0"/>
            </a:rPr>
            <a:t>Establish regional innovation systems</a:t>
          </a:r>
          <a:endParaRPr lang="zh-CN" altLang="en-US" dirty="0"/>
        </a:p>
      </dgm:t>
    </dgm:pt>
    <dgm:pt modelId="{AC50E49C-53F2-496E-A33B-DF21A2CDBAAC}" type="parTrans" cxnId="{5034C9A9-B059-44DC-B109-C9BC6BEEA9D3}">
      <dgm:prSet/>
      <dgm:spPr/>
      <dgm:t>
        <a:bodyPr/>
        <a:lstStyle/>
        <a:p>
          <a:endParaRPr lang="zh-CN" altLang="en-US"/>
        </a:p>
      </dgm:t>
    </dgm:pt>
    <dgm:pt modelId="{B5A66479-02EA-42B1-B9D1-C8D1DAB71020}" type="sibTrans" cxnId="{5034C9A9-B059-44DC-B109-C9BC6BEEA9D3}">
      <dgm:prSet/>
      <dgm:spPr/>
      <dgm:t>
        <a:bodyPr/>
        <a:lstStyle/>
        <a:p>
          <a:endParaRPr lang="zh-CN" altLang="en-US"/>
        </a:p>
      </dgm:t>
    </dgm:pt>
    <dgm:pt modelId="{F93FEA48-6F9D-4BB5-94DC-4A516F6EB304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US" altLang="zh-CN" sz="1800" b="1" dirty="0" smtClean="0">
              <a:latin typeface="Times New Roman" pitchFamily="18" charset="0"/>
              <a:cs typeface="Times New Roman" pitchFamily="18" charset="0"/>
            </a:rPr>
            <a:t>Develop national science platforms open to the public and the whole scientific community </a:t>
          </a:r>
          <a:endParaRPr lang="zh-CN" sz="1800" b="1" dirty="0">
            <a:latin typeface="Times New Roman" pitchFamily="18" charset="0"/>
            <a:cs typeface="Times New Roman" pitchFamily="18" charset="0"/>
          </a:endParaRPr>
        </a:p>
      </dgm:t>
    </dgm:pt>
    <dgm:pt modelId="{56973352-BAFD-429B-94D4-AD38F56C9DDE}" type="parTrans" cxnId="{C8A6D1EE-2A37-4DB6-B3BB-2A49B7B9C16E}">
      <dgm:prSet/>
      <dgm:spPr/>
      <dgm:t>
        <a:bodyPr/>
        <a:lstStyle/>
        <a:p>
          <a:endParaRPr lang="zh-CN" altLang="en-US"/>
        </a:p>
      </dgm:t>
    </dgm:pt>
    <dgm:pt modelId="{8FCEA7B2-5B70-4DDD-8982-1AE1EABE4FAA}" type="sibTrans" cxnId="{C8A6D1EE-2A37-4DB6-B3BB-2A49B7B9C16E}">
      <dgm:prSet/>
      <dgm:spPr/>
      <dgm:t>
        <a:bodyPr/>
        <a:lstStyle/>
        <a:p>
          <a:endParaRPr lang="zh-CN" altLang="en-US"/>
        </a:p>
      </dgm:t>
    </dgm:pt>
    <dgm:pt modelId="{1581B875-0692-48D3-80B4-DC1D1D6EBFF2}" type="pres">
      <dgm:prSet presAssocID="{4DF01A23-7A99-4DAD-AC28-FB39B28D09B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F414B9A-2774-4C55-BE2D-3F83CC2F7892}" type="pres">
      <dgm:prSet presAssocID="{4DF01A23-7A99-4DAD-AC28-FB39B28D09BE}" presName="arrow" presStyleLbl="bgShp" presStyleIdx="0" presStyleCnt="1" custLinFactNeighborX="-1017" custLinFactNeighborY="828"/>
      <dgm:spPr/>
      <dgm:t>
        <a:bodyPr/>
        <a:lstStyle/>
        <a:p>
          <a:endParaRPr lang="zh-CN" altLang="en-US"/>
        </a:p>
      </dgm:t>
    </dgm:pt>
    <dgm:pt modelId="{7D2319C7-C9B6-49C9-A3B0-85C1F3E61F9F}" type="pres">
      <dgm:prSet presAssocID="{4DF01A23-7A99-4DAD-AC28-FB39B28D09BE}" presName="linearProcess" presStyleCnt="0"/>
      <dgm:spPr/>
      <dgm:t>
        <a:bodyPr/>
        <a:lstStyle/>
        <a:p>
          <a:endParaRPr lang="zh-CN" altLang="en-US"/>
        </a:p>
      </dgm:t>
    </dgm:pt>
    <dgm:pt modelId="{7633F367-0E79-4A7A-9347-82DEA82A3C08}" type="pres">
      <dgm:prSet presAssocID="{1E1BF986-CCE1-48AB-B53A-1A05B668EDB9}" presName="textNode" presStyleLbl="node1" presStyleIdx="0" presStyleCnt="4" custScaleX="122476" custScaleY="161758" custLinFactNeighborX="40112" custLinFactNeighborY="-692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426F02-3648-4359-87E6-5417EEF1EBFA}" type="pres">
      <dgm:prSet presAssocID="{91A78B74-2EC6-4CC8-AE5A-1BB03A641EFF}" presName="sibTrans" presStyleCnt="0"/>
      <dgm:spPr/>
    </dgm:pt>
    <dgm:pt modelId="{68BE965E-28C3-45CD-AB2C-9A281B6A1200}" type="pres">
      <dgm:prSet presAssocID="{1002EBB6-C732-48D1-AF62-2163037894A6}" presName="textNode" presStyleLbl="node1" presStyleIdx="1" presStyleCnt="4" custScaleX="128311" custScaleY="161932" custLinFactNeighborX="-27016" custLinFactNeighborY="-70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C13D92-D26D-4071-A99F-3D667DE2E300}" type="pres">
      <dgm:prSet presAssocID="{B5A66479-02EA-42B1-B9D1-C8D1DAB71020}" presName="sibTrans" presStyleCnt="0"/>
      <dgm:spPr/>
    </dgm:pt>
    <dgm:pt modelId="{7601635F-F3BB-450C-92AF-B80BCBEC42D9}" type="pres">
      <dgm:prSet presAssocID="{E69E15D3-C35F-42F0-AF81-660130B3AFB4}" presName="textNode" presStyleLbl="node1" presStyleIdx="2" presStyleCnt="4" custScaleX="133047" custScaleY="156578" custLinFactX="-845" custLinFactNeighborX="-100000" custLinFactNeighborY="-433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124D20-DD18-4197-8013-CB14E0707148}" type="pres">
      <dgm:prSet presAssocID="{137193B4-86D7-4A48-B5AA-DB991ADE51CC}" presName="sibTrans" presStyleCnt="0"/>
      <dgm:spPr/>
    </dgm:pt>
    <dgm:pt modelId="{1E52E66C-4F83-46EE-8077-4EDF4945BC22}" type="pres">
      <dgm:prSet presAssocID="{F93FEA48-6F9D-4BB5-94DC-4A516F6EB304}" presName="textNode" presStyleLbl="node1" presStyleIdx="3" presStyleCnt="4" custScaleX="120931" custScaleY="152678" custLinFactX="-2465" custLinFactNeighborX="-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034C9A9-B059-44DC-B109-C9BC6BEEA9D3}" srcId="{4DF01A23-7A99-4DAD-AC28-FB39B28D09BE}" destId="{1002EBB6-C732-48D1-AF62-2163037894A6}" srcOrd="1" destOrd="0" parTransId="{AC50E49C-53F2-496E-A33B-DF21A2CDBAAC}" sibTransId="{B5A66479-02EA-42B1-B9D1-C8D1DAB71020}"/>
    <dgm:cxn modelId="{C8A6D1EE-2A37-4DB6-B3BB-2A49B7B9C16E}" srcId="{4DF01A23-7A99-4DAD-AC28-FB39B28D09BE}" destId="{F93FEA48-6F9D-4BB5-94DC-4A516F6EB304}" srcOrd="3" destOrd="0" parTransId="{56973352-BAFD-429B-94D4-AD38F56C9DDE}" sibTransId="{8FCEA7B2-5B70-4DDD-8982-1AE1EABE4FAA}"/>
    <dgm:cxn modelId="{7C2B55B9-86C2-47E8-98C9-044E326FFCAD}" type="presOf" srcId="{4DF01A23-7A99-4DAD-AC28-FB39B28D09BE}" destId="{1581B875-0692-48D3-80B4-DC1D1D6EBFF2}" srcOrd="0" destOrd="0" presId="urn:microsoft.com/office/officeart/2005/8/layout/hProcess9"/>
    <dgm:cxn modelId="{4D058124-697C-44F0-B8AA-B2CB9F16F931}" srcId="{4DF01A23-7A99-4DAD-AC28-FB39B28D09BE}" destId="{1E1BF986-CCE1-48AB-B53A-1A05B668EDB9}" srcOrd="0" destOrd="0" parTransId="{3219EE70-BC4E-4800-851A-5E1A27DEBA95}" sibTransId="{91A78B74-2EC6-4CC8-AE5A-1BB03A641EFF}"/>
    <dgm:cxn modelId="{691EE4D8-B2E2-4899-9B9B-80C5CD890B5A}" type="presOf" srcId="{1002EBB6-C732-48D1-AF62-2163037894A6}" destId="{68BE965E-28C3-45CD-AB2C-9A281B6A1200}" srcOrd="0" destOrd="0" presId="urn:microsoft.com/office/officeart/2005/8/layout/hProcess9"/>
    <dgm:cxn modelId="{BEF22A3B-0B3B-4208-AECF-CE4882460CA4}" type="presOf" srcId="{F93FEA48-6F9D-4BB5-94DC-4A516F6EB304}" destId="{1E52E66C-4F83-46EE-8077-4EDF4945BC22}" srcOrd="0" destOrd="0" presId="urn:microsoft.com/office/officeart/2005/8/layout/hProcess9"/>
    <dgm:cxn modelId="{2B6DC439-7D74-4365-BF6B-F29DE8A0B40D}" srcId="{4DF01A23-7A99-4DAD-AC28-FB39B28D09BE}" destId="{E69E15D3-C35F-42F0-AF81-660130B3AFB4}" srcOrd="2" destOrd="0" parTransId="{ABBDE5C6-810C-415C-A2D4-5FA7EC37C4CE}" sibTransId="{137193B4-86D7-4A48-B5AA-DB991ADE51CC}"/>
    <dgm:cxn modelId="{94501D51-A567-4ECA-876B-E1417F960E1F}" type="presOf" srcId="{1E1BF986-CCE1-48AB-B53A-1A05B668EDB9}" destId="{7633F367-0E79-4A7A-9347-82DEA82A3C08}" srcOrd="0" destOrd="0" presId="urn:microsoft.com/office/officeart/2005/8/layout/hProcess9"/>
    <dgm:cxn modelId="{9BD6D026-5E71-4611-A540-17D8DED8E374}" type="presOf" srcId="{E69E15D3-C35F-42F0-AF81-660130B3AFB4}" destId="{7601635F-F3BB-450C-92AF-B80BCBEC42D9}" srcOrd="0" destOrd="0" presId="urn:microsoft.com/office/officeart/2005/8/layout/hProcess9"/>
    <dgm:cxn modelId="{0CBCBB89-85E8-49B3-A5E0-D5146C90A0AE}" type="presParOf" srcId="{1581B875-0692-48D3-80B4-DC1D1D6EBFF2}" destId="{FF414B9A-2774-4C55-BE2D-3F83CC2F7892}" srcOrd="0" destOrd="0" presId="urn:microsoft.com/office/officeart/2005/8/layout/hProcess9"/>
    <dgm:cxn modelId="{6DDCAFFA-9794-4504-9AD2-08AFE818D03F}" type="presParOf" srcId="{1581B875-0692-48D3-80B4-DC1D1D6EBFF2}" destId="{7D2319C7-C9B6-49C9-A3B0-85C1F3E61F9F}" srcOrd="1" destOrd="0" presId="urn:microsoft.com/office/officeart/2005/8/layout/hProcess9"/>
    <dgm:cxn modelId="{0E3EE0D1-1E4E-49E9-9C8B-F3F9CA27FE68}" type="presParOf" srcId="{7D2319C7-C9B6-49C9-A3B0-85C1F3E61F9F}" destId="{7633F367-0E79-4A7A-9347-82DEA82A3C08}" srcOrd="0" destOrd="0" presId="urn:microsoft.com/office/officeart/2005/8/layout/hProcess9"/>
    <dgm:cxn modelId="{881A16D9-6C38-4FD1-9A7B-7A4ABEE15763}" type="presParOf" srcId="{7D2319C7-C9B6-49C9-A3B0-85C1F3E61F9F}" destId="{9F426F02-3648-4359-87E6-5417EEF1EBFA}" srcOrd="1" destOrd="0" presId="urn:microsoft.com/office/officeart/2005/8/layout/hProcess9"/>
    <dgm:cxn modelId="{E961D36C-066F-4013-AB88-1405A8552B18}" type="presParOf" srcId="{7D2319C7-C9B6-49C9-A3B0-85C1F3E61F9F}" destId="{68BE965E-28C3-45CD-AB2C-9A281B6A1200}" srcOrd="2" destOrd="0" presId="urn:microsoft.com/office/officeart/2005/8/layout/hProcess9"/>
    <dgm:cxn modelId="{504C3DFF-13AD-49E1-98E1-F160B838C8B8}" type="presParOf" srcId="{7D2319C7-C9B6-49C9-A3B0-85C1F3E61F9F}" destId="{CDC13D92-D26D-4071-A99F-3D667DE2E300}" srcOrd="3" destOrd="0" presId="urn:microsoft.com/office/officeart/2005/8/layout/hProcess9"/>
    <dgm:cxn modelId="{C5A47FA0-D1DF-48E4-90B4-A3F313764FD9}" type="presParOf" srcId="{7D2319C7-C9B6-49C9-A3B0-85C1F3E61F9F}" destId="{7601635F-F3BB-450C-92AF-B80BCBEC42D9}" srcOrd="4" destOrd="0" presId="urn:microsoft.com/office/officeart/2005/8/layout/hProcess9"/>
    <dgm:cxn modelId="{284A546C-1A55-4B60-AE69-0563FDC897ED}" type="presParOf" srcId="{7D2319C7-C9B6-49C9-A3B0-85C1F3E61F9F}" destId="{6A124D20-DD18-4197-8013-CB14E0707148}" srcOrd="5" destOrd="0" presId="urn:microsoft.com/office/officeart/2005/8/layout/hProcess9"/>
    <dgm:cxn modelId="{CE0CD7A4-67A1-4933-BBD4-716FA834ED33}" type="presParOf" srcId="{7D2319C7-C9B6-49C9-A3B0-85C1F3E61F9F}" destId="{1E52E66C-4F83-46EE-8077-4EDF4945BC2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5C30B-FE88-4DFD-841F-CB07B6FC047C}">
      <dsp:nvSpPr>
        <dsp:cNvPr id="0" name=""/>
        <dsp:cNvSpPr/>
      </dsp:nvSpPr>
      <dsp:spPr>
        <a:xfrm>
          <a:off x="692517" y="0"/>
          <a:ext cx="7848527" cy="1667759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CC237-48CD-41CF-BA57-48CAC53181F5}">
      <dsp:nvSpPr>
        <dsp:cNvPr id="0" name=""/>
        <dsp:cNvSpPr/>
      </dsp:nvSpPr>
      <dsp:spPr>
        <a:xfrm>
          <a:off x="202425" y="185734"/>
          <a:ext cx="2707555" cy="1296289"/>
        </a:xfrm>
        <a:prstGeom prst="roundRect">
          <a:avLst/>
        </a:prstGeom>
        <a:solidFill>
          <a:srgbClr val="006666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Three integrated elements: a large number of institutes, a merit-based academy and higher education institutions</a:t>
          </a:r>
          <a:endParaRPr lang="zh-CN" sz="1600" kern="1200" dirty="0"/>
        </a:p>
      </dsp:txBody>
      <dsp:txXfrm>
        <a:off x="265705" y="249014"/>
        <a:ext cx="2580995" cy="1169729"/>
      </dsp:txXfrm>
    </dsp:sp>
    <dsp:sp modelId="{5FBB5BFE-F238-47A0-A526-E8CDCF893413}">
      <dsp:nvSpPr>
        <dsp:cNvPr id="0" name=""/>
        <dsp:cNvSpPr/>
      </dsp:nvSpPr>
      <dsp:spPr>
        <a:xfrm>
          <a:off x="3263003" y="185734"/>
          <a:ext cx="2707555" cy="1296289"/>
        </a:xfrm>
        <a:prstGeom prst="roundRect">
          <a:avLst/>
        </a:prstGeom>
        <a:solidFill>
          <a:schemeClr val="accent5">
            <a:hueOff val="-6116806"/>
            <a:satOff val="42038"/>
            <a:lumOff val="-411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Development Strategy: to run it with democracy, flourish it with openness and boost it with talent</a:t>
          </a:r>
          <a:endParaRPr lang="zh-CN" sz="1600" kern="1200" dirty="0"/>
        </a:p>
      </dsp:txBody>
      <dsp:txXfrm>
        <a:off x="3326283" y="249014"/>
        <a:ext cx="2580995" cy="1169729"/>
      </dsp:txXfrm>
    </dsp:sp>
    <dsp:sp modelId="{0A7C70AA-BB89-431B-8C44-EB41463B4C0F}">
      <dsp:nvSpPr>
        <dsp:cNvPr id="0" name=""/>
        <dsp:cNvSpPr/>
      </dsp:nvSpPr>
      <dsp:spPr>
        <a:xfrm>
          <a:off x="6323580" y="185734"/>
          <a:ext cx="2707555" cy="1296289"/>
        </a:xfrm>
        <a:prstGeom prst="roundRect">
          <a:avLst/>
        </a:prstGeom>
        <a:solidFill>
          <a:srgbClr val="0066CC">
            <a:alpha val="87843"/>
          </a:srgb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Committed to excellent S&amp;T, high-caliber talent and offering strategic advice to decision-makers</a:t>
          </a:r>
          <a:endParaRPr lang="zh-CN" sz="1600" kern="1200" dirty="0"/>
        </a:p>
      </dsp:txBody>
      <dsp:txXfrm>
        <a:off x="6386860" y="249014"/>
        <a:ext cx="2580995" cy="11697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86B0D-6A18-4DAA-8E3F-63EC4A9ED33A}">
      <dsp:nvSpPr>
        <dsp:cNvPr id="0" name=""/>
        <dsp:cNvSpPr/>
      </dsp:nvSpPr>
      <dsp:spPr>
        <a:xfrm>
          <a:off x="2559204" y="1630777"/>
          <a:ext cx="2082391" cy="20823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kern="1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Institute </a:t>
          </a:r>
          <a:r>
            <a:rPr lang="en-US" altLang="zh-CN" sz="1600" b="1" kern="1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for </a:t>
          </a:r>
          <a:r>
            <a:rPr lang="en-US" altLang="zh-CN" sz="1600" b="1" kern="1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S&amp;T Strategy and Consultation</a:t>
          </a:r>
          <a:endParaRPr lang="en-US" altLang="zh-CN" sz="1600" b="1" kern="1200" dirty="0" smtClean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sp:txBody>
      <dsp:txXfrm>
        <a:off x="2864163" y="1935736"/>
        <a:ext cx="1472473" cy="1472473"/>
      </dsp:txXfrm>
    </dsp:sp>
    <dsp:sp modelId="{B6153B47-55D6-4F6C-BBF8-8D3DE50249FB}">
      <dsp:nvSpPr>
        <dsp:cNvPr id="0" name=""/>
        <dsp:cNvSpPr/>
      </dsp:nvSpPr>
      <dsp:spPr>
        <a:xfrm rot="16200000">
          <a:off x="3541551" y="1284283"/>
          <a:ext cx="117697" cy="477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300" kern="1200"/>
        </a:p>
      </dsp:txBody>
      <dsp:txXfrm>
        <a:off x="3559206" y="1397454"/>
        <a:ext cx="82388" cy="286548"/>
      </dsp:txXfrm>
    </dsp:sp>
    <dsp:sp modelId="{275B1863-3941-40C2-911D-680E741981AE}">
      <dsp:nvSpPr>
        <dsp:cNvPr id="0" name=""/>
        <dsp:cNvSpPr/>
      </dsp:nvSpPr>
      <dsp:spPr>
        <a:xfrm>
          <a:off x="2898075" y="4058"/>
          <a:ext cx="1404648" cy="1404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S&amp;T Policy and Consultation</a:t>
          </a:r>
          <a:endParaRPr lang="zh-CN" altLang="en-US" sz="1400" kern="1200" dirty="0"/>
        </a:p>
      </dsp:txBody>
      <dsp:txXfrm>
        <a:off x="3103781" y="209764"/>
        <a:ext cx="993236" cy="993236"/>
      </dsp:txXfrm>
    </dsp:sp>
    <dsp:sp modelId="{964DAA04-3F4C-4141-B78E-3AE482E42DF3}">
      <dsp:nvSpPr>
        <dsp:cNvPr id="0" name=""/>
        <dsp:cNvSpPr/>
      </dsp:nvSpPr>
      <dsp:spPr>
        <a:xfrm rot="20520000">
          <a:off x="4634219" y="2078153"/>
          <a:ext cx="117697" cy="477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300" kern="1200"/>
        </a:p>
      </dsp:txBody>
      <dsp:txXfrm>
        <a:off x="4635083" y="2179125"/>
        <a:ext cx="82388" cy="286548"/>
      </dsp:txXfrm>
    </dsp:sp>
    <dsp:sp modelId="{3B88F9FC-5768-4852-9E3E-1F8D00692E85}">
      <dsp:nvSpPr>
        <dsp:cNvPr id="0" name=""/>
        <dsp:cNvSpPr/>
      </dsp:nvSpPr>
      <dsp:spPr>
        <a:xfrm>
          <a:off x="4767463" y="1362248"/>
          <a:ext cx="1404648" cy="1404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Innovation -driven </a:t>
          </a: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development </a:t>
          </a:r>
          <a:endParaRPr lang="zh-CN" altLang="en-US" sz="1400" kern="1200" dirty="0"/>
        </a:p>
      </dsp:txBody>
      <dsp:txXfrm>
        <a:off x="4973169" y="1567954"/>
        <a:ext cx="993236" cy="993236"/>
      </dsp:txXfrm>
    </dsp:sp>
    <dsp:sp modelId="{44B41EE5-09C2-4B7E-A73C-3E7972B71115}">
      <dsp:nvSpPr>
        <dsp:cNvPr id="0" name=""/>
        <dsp:cNvSpPr/>
      </dsp:nvSpPr>
      <dsp:spPr>
        <a:xfrm rot="3240000">
          <a:off x="4216857" y="3362662"/>
          <a:ext cx="117697" cy="477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300" kern="1200"/>
        </a:p>
      </dsp:txBody>
      <dsp:txXfrm>
        <a:off x="4224134" y="3443895"/>
        <a:ext cx="82388" cy="286548"/>
      </dsp:txXfrm>
    </dsp:sp>
    <dsp:sp modelId="{6600CE12-380D-4386-AF78-7965C76F8CA9}">
      <dsp:nvSpPr>
        <dsp:cNvPr id="0" name=""/>
        <dsp:cNvSpPr/>
      </dsp:nvSpPr>
      <dsp:spPr>
        <a:xfrm>
          <a:off x="4053420" y="3559844"/>
          <a:ext cx="1404648" cy="1404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Ecological Civilization</a:t>
          </a:r>
          <a:endParaRPr lang="zh-CN" altLang="en-US" sz="1400" kern="1200" dirty="0"/>
        </a:p>
      </dsp:txBody>
      <dsp:txXfrm>
        <a:off x="4259126" y="3765550"/>
        <a:ext cx="993236" cy="993236"/>
      </dsp:txXfrm>
    </dsp:sp>
    <dsp:sp modelId="{A47D980E-32B2-43CC-8FCF-90D71AB7B5D7}">
      <dsp:nvSpPr>
        <dsp:cNvPr id="0" name=""/>
        <dsp:cNvSpPr/>
      </dsp:nvSpPr>
      <dsp:spPr>
        <a:xfrm rot="7560000">
          <a:off x="2866244" y="3362662"/>
          <a:ext cx="117697" cy="477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300" kern="1200"/>
        </a:p>
      </dsp:txBody>
      <dsp:txXfrm rot="10800000">
        <a:off x="2894276" y="3443895"/>
        <a:ext cx="82388" cy="286548"/>
      </dsp:txXfrm>
    </dsp:sp>
    <dsp:sp modelId="{B6303370-0C9F-498A-931E-2F5BDD2A08B6}">
      <dsp:nvSpPr>
        <dsp:cNvPr id="0" name=""/>
        <dsp:cNvSpPr/>
      </dsp:nvSpPr>
      <dsp:spPr>
        <a:xfrm>
          <a:off x="1742730" y="3559844"/>
          <a:ext cx="1404648" cy="1404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Frontiers of Science</a:t>
          </a:r>
        </a:p>
      </dsp:txBody>
      <dsp:txXfrm>
        <a:off x="1948436" y="3765550"/>
        <a:ext cx="993236" cy="993236"/>
      </dsp:txXfrm>
    </dsp:sp>
    <dsp:sp modelId="{6A164AB1-37F8-4DA7-95B3-CEABBFF29161}">
      <dsp:nvSpPr>
        <dsp:cNvPr id="0" name=""/>
        <dsp:cNvSpPr/>
      </dsp:nvSpPr>
      <dsp:spPr>
        <a:xfrm rot="11880000">
          <a:off x="2448882" y="2078153"/>
          <a:ext cx="117697" cy="477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300" kern="1200"/>
        </a:p>
      </dsp:txBody>
      <dsp:txXfrm rot="10800000">
        <a:off x="2483327" y="2179125"/>
        <a:ext cx="82388" cy="286548"/>
      </dsp:txXfrm>
    </dsp:sp>
    <dsp:sp modelId="{04320ECE-F2C1-4B16-8FA3-39BB53F2B474}">
      <dsp:nvSpPr>
        <dsp:cNvPr id="0" name=""/>
        <dsp:cNvSpPr/>
      </dsp:nvSpPr>
      <dsp:spPr>
        <a:xfrm>
          <a:off x="1028688" y="1362248"/>
          <a:ext cx="1404648" cy="1404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Strategic Intelligence</a:t>
          </a:r>
        </a:p>
      </dsp:txBody>
      <dsp:txXfrm>
        <a:off x="1234394" y="1567954"/>
        <a:ext cx="993236" cy="993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14B9A-2774-4C55-BE2D-3F83CC2F7892}">
      <dsp:nvSpPr>
        <dsp:cNvPr id="0" name=""/>
        <dsp:cNvSpPr/>
      </dsp:nvSpPr>
      <dsp:spPr>
        <a:xfrm>
          <a:off x="560897" y="0"/>
          <a:ext cx="7184979" cy="4069407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3F367-0E79-4A7A-9347-82DEA82A3C08}">
      <dsp:nvSpPr>
        <dsp:cNvPr id="0" name=""/>
        <dsp:cNvSpPr/>
      </dsp:nvSpPr>
      <dsp:spPr>
        <a:xfrm>
          <a:off x="32874" y="605430"/>
          <a:ext cx="1991699" cy="2633036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b="1" kern="1200" dirty="0" smtClean="0">
              <a:latin typeface="Times New Roman" pitchFamily="18" charset="0"/>
              <a:cs typeface="Times New Roman" pitchFamily="18" charset="0"/>
            </a:rPr>
            <a:t>Develop a national science &amp; technology service(STS) network</a:t>
          </a:r>
          <a:endParaRPr lang="zh-CN" altLang="en-US" sz="2200" kern="1200" dirty="0"/>
        </a:p>
      </dsp:txBody>
      <dsp:txXfrm>
        <a:off x="130101" y="702657"/>
        <a:ext cx="1797245" cy="2438582"/>
      </dsp:txXfrm>
    </dsp:sp>
    <dsp:sp modelId="{68BE965E-28C3-45CD-AB2C-9A281B6A1200}">
      <dsp:nvSpPr>
        <dsp:cNvPr id="0" name=""/>
        <dsp:cNvSpPr/>
      </dsp:nvSpPr>
      <dsp:spPr>
        <a:xfrm>
          <a:off x="2051302" y="602597"/>
          <a:ext cx="2086588" cy="2635868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b="1" kern="1200" dirty="0" smtClean="0">
              <a:latin typeface="Times New Roman" pitchFamily="18" charset="0"/>
              <a:cs typeface="Times New Roman" pitchFamily="18" charset="0"/>
            </a:rPr>
            <a:t>Establish regional innovation systems</a:t>
          </a:r>
          <a:endParaRPr lang="zh-CN" altLang="en-US" sz="2200" kern="1200" dirty="0"/>
        </a:p>
      </dsp:txBody>
      <dsp:txXfrm>
        <a:off x="2153161" y="704456"/>
        <a:ext cx="1882870" cy="2432150"/>
      </dsp:txXfrm>
    </dsp:sp>
    <dsp:sp modelId="{7601635F-F3BB-450C-92AF-B80BCBEC42D9}">
      <dsp:nvSpPr>
        <dsp:cNvPr id="0" name=""/>
        <dsp:cNvSpPr/>
      </dsp:nvSpPr>
      <dsp:spPr>
        <a:xfrm>
          <a:off x="4146116" y="689748"/>
          <a:ext cx="2163604" cy="2548718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latin typeface="Times New Roman" pitchFamily="18" charset="0"/>
              <a:cs typeface="Times New Roman" pitchFamily="18" charset="0"/>
            </a:rPr>
            <a:t>Implement </a:t>
          </a:r>
          <a:r>
            <a:rPr lang="en-US" altLang="zh-CN" sz="1800" b="1" kern="1200" dirty="0" smtClean="0">
              <a:latin typeface="Times New Roman" pitchFamily="18" charset="0"/>
              <a:cs typeface="Times New Roman" pitchFamily="18" charset="0"/>
            </a:rPr>
            <a:t>inter-nationalization </a:t>
          </a:r>
          <a:r>
            <a:rPr lang="en-US" altLang="zh-CN" sz="1800" b="1" kern="1200" dirty="0" smtClean="0">
              <a:latin typeface="Times New Roman" pitchFamily="18" charset="0"/>
              <a:cs typeface="Times New Roman" pitchFamily="18" charset="0"/>
            </a:rPr>
            <a:t>strategy</a:t>
          </a:r>
          <a:endParaRPr lang="zh-CN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51734" y="795366"/>
        <a:ext cx="1952368" cy="2337482"/>
      </dsp:txXfrm>
    </dsp:sp>
    <dsp:sp modelId="{1E52E66C-4F83-46EE-8077-4EDF4945BC22}">
      <dsp:nvSpPr>
        <dsp:cNvPr id="0" name=""/>
        <dsp:cNvSpPr/>
      </dsp:nvSpPr>
      <dsp:spPr>
        <a:xfrm>
          <a:off x="6364686" y="792085"/>
          <a:ext cx="1966575" cy="2485235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latin typeface="Times New Roman" pitchFamily="18" charset="0"/>
              <a:cs typeface="Times New Roman" pitchFamily="18" charset="0"/>
            </a:rPr>
            <a:t>Develop national science platforms open to the public and the whole scientific community </a:t>
          </a:r>
          <a:endParaRPr lang="zh-CN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60686" y="888085"/>
        <a:ext cx="1774575" cy="2293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0EF86978-B0B6-448E-8E10-A08C8109CE54}" type="datetimeFigureOut">
              <a:rPr lang="zh-CN" altLang="en-US"/>
              <a:pPr>
                <a:defRPr/>
              </a:pPr>
              <a:t>2015/1/6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FA13DD08-DE63-49CA-ADA7-046E0629C4E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7910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39E17A9C-029C-42C5-9063-2366EDC44D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9042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宋体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宋体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宋体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宋体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5F5EF474-1355-4A2F-97D3-3BC787AC54FF}" type="slidenum">
              <a:rPr lang="en-US" altLang="zh-CN" sz="1200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pPr algn="r" eaLnBrk="1" hangingPunct="1"/>
              <a:t>2</a:t>
            </a:fld>
            <a:endParaRPr lang="en-US" altLang="zh-CN" sz="1200">
              <a:solidFill>
                <a:schemeClr val="tx1"/>
              </a:solidFill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55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cs typeface="宋体" pitchFamily="2" charset="-122"/>
            </a:endParaRPr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AF6C5B94-FA6A-4C81-ADCD-D9B0C6762B1C}" type="slidenum">
              <a:rPr lang="en-US" altLang="zh-CN" sz="1200" smtClean="0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pPr/>
              <a:t>4</a:t>
            </a:fld>
            <a:endParaRPr lang="en-US" altLang="zh-CN" sz="1200" smtClean="0">
              <a:solidFill>
                <a:schemeClr val="tx1"/>
              </a:solidFill>
              <a:ea typeface="MS PGothic" pitchFamily="34" charset="-128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6201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4302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DC79C6D1-6DC8-4855-BF37-2E08DC2DEAB2}" type="slidenum">
              <a:rPr lang="en-US" altLang="zh-CN" sz="1200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pPr algn="r" eaLnBrk="1" hangingPunct="1"/>
              <a:t>7</a:t>
            </a:fld>
            <a:endParaRPr lang="en-US" altLang="zh-CN" sz="1200">
              <a:solidFill>
                <a:schemeClr val="tx1"/>
              </a:solidFill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5295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88F24A1B-9EED-4282-A410-A59C1B1C109F}" type="slidenum">
              <a:rPr lang="en-US" altLang="zh-CN" sz="1200" smtClean="0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pPr/>
              <a:t>10</a:t>
            </a:fld>
            <a:endParaRPr lang="en-US" altLang="zh-CN" sz="1200" smtClean="0">
              <a:solidFill>
                <a:schemeClr val="tx1"/>
              </a:solidFill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136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E3FE69AC-7A04-4EB0-B54A-4716FE322938}" type="slidenum">
              <a:rPr lang="en-US" altLang="zh-CN" sz="1200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pPr algn="r" eaLnBrk="1" hangingPunct="1"/>
              <a:t>11</a:t>
            </a:fld>
            <a:endParaRPr lang="en-US" altLang="zh-CN" sz="1200">
              <a:solidFill>
                <a:schemeClr val="tx1"/>
              </a:solidFill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409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cs typeface="宋体" pitchFamily="2" charset="-122"/>
            </a:endParaRP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5DC5CCBB-0B0D-44CB-B326-E76EB8D76F9B}" type="slidenum">
              <a:rPr lang="en-US" altLang="zh-CN" sz="1200" smtClean="0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pPr/>
              <a:t>14</a:t>
            </a:fld>
            <a:endParaRPr lang="en-US" altLang="zh-CN" sz="1200" smtClean="0">
              <a:solidFill>
                <a:schemeClr val="tx1"/>
              </a:solidFill>
              <a:ea typeface="MS PGothic" pitchFamily="34" charset="-128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2046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cs typeface="宋体" pitchFamily="2" charset="-122"/>
            </a:endParaRPr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B1280C82-35CF-4F39-B2DA-992EC5CF8338}" type="slidenum">
              <a:rPr lang="en-US" altLang="zh-CN" sz="1200" smtClean="0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pPr/>
              <a:t>24</a:t>
            </a:fld>
            <a:endParaRPr lang="en-US" altLang="zh-CN" sz="1200" smtClean="0">
              <a:solidFill>
                <a:schemeClr val="tx1"/>
              </a:solidFill>
              <a:ea typeface="MS PGothic" pitchFamily="34" charset="-128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703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1C6B5-B095-4BE3-99BB-E389A70092F4}" type="datetime1">
              <a:rPr lang="en-US" altLang="zh-CN"/>
              <a:pPr>
                <a:defRPr/>
              </a:pPr>
              <a:t>1/6/2015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306064"/>
      </p:ext>
    </p:extLst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E2FA-AEED-4C69-B92D-05CD419342DF}" type="datetime1">
              <a:rPr lang="en-US" altLang="zh-CN"/>
              <a:pPr>
                <a:defRPr/>
              </a:pPr>
              <a:t>1/6/2015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5702281"/>
      </p:ext>
    </p:extLst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2000" y="685800"/>
            <a:ext cx="3695700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10100" y="685800"/>
            <a:ext cx="3695700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10100" y="2705100"/>
            <a:ext cx="3695700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DF126-F025-4C31-8CAD-586D55EEC1D7}" type="datetime1">
              <a:rPr lang="en-US" altLang="zh-CN"/>
              <a:pPr>
                <a:defRPr/>
              </a:pPr>
              <a:t>1/6/2015</a:t>
            </a:fld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3214210"/>
      </p:ext>
    </p:extLst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454545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fld id="{47E6A0CC-4EFF-4334-8012-11A6F5EEFCAF}" type="datetime1">
              <a:rPr lang="en-US" altLang="zh-CN"/>
              <a:pPr>
                <a:defRPr/>
              </a:pPr>
              <a:t>1/6/2015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rgbClr val="454545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MS PGothic" pitchFamily="34" charset="-128"/>
          <a:cs typeface="微软雅黑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MS PGothic" pitchFamily="34" charset="-128"/>
          <a:cs typeface="微软雅黑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MS PGothic" pitchFamily="34" charset="-128"/>
          <a:cs typeface="微软雅黑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MS PGothic" pitchFamily="34" charset="-128"/>
          <a:cs typeface="微软雅黑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MS PGothic" pitchFamily="34" charset="-128"/>
          <a:cs typeface="微软雅黑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MS PGothic" pitchFamily="34" charset="-128"/>
          <a:cs typeface="宋体" charset="0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宋体" charset="0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宋体" charset="0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宋体" charset="0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宋体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2.jpeg"/><Relationship Id="rId7" Type="http://schemas.openxmlformats.org/officeDocument/2006/relationships/hyperlink" Target="http://www.riken.go.jp/e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eg"/><Relationship Id="rId11" Type="http://schemas.openxmlformats.org/officeDocument/2006/relationships/image" Target="../media/image12.png"/><Relationship Id="rId5" Type="http://schemas.openxmlformats.org/officeDocument/2006/relationships/image" Target="../media/image54.jpeg"/><Relationship Id="rId10" Type="http://schemas.openxmlformats.org/officeDocument/2006/relationships/image" Target="../media/image58.jpeg"/><Relationship Id="rId4" Type="http://schemas.openxmlformats.org/officeDocument/2006/relationships/image" Target="../media/image53.jpeg"/><Relationship Id="rId9" Type="http://schemas.openxmlformats.org/officeDocument/2006/relationships/image" Target="../media/image5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59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1.emf"/><Relationship Id="rId4" Type="http://schemas.openxmlformats.org/officeDocument/2006/relationships/oleObject" Target="../embeddings/Microsoft_Excel_97-2003____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png"/><Relationship Id="rId4" Type="http://schemas.openxmlformats.org/officeDocument/2006/relationships/image" Target="../media/image6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ature/journal/v516/n7531_supp/full/516S49a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0.png"/><Relationship Id="rId21" Type="http://schemas.openxmlformats.org/officeDocument/2006/relationships/image" Target="../media/image77.png"/><Relationship Id="rId42" Type="http://schemas.openxmlformats.org/officeDocument/2006/relationships/hyperlink" Target="http://www.ornl.gov/" TargetMode="External"/><Relationship Id="rId47" Type="http://schemas.openxmlformats.org/officeDocument/2006/relationships/image" Target="../media/image92.jpeg"/><Relationship Id="rId63" Type="http://schemas.openxmlformats.org/officeDocument/2006/relationships/image" Target="../media/image100.jpeg"/><Relationship Id="rId68" Type="http://schemas.openxmlformats.org/officeDocument/2006/relationships/image" Target="../media/image104.png"/><Relationship Id="rId84" Type="http://schemas.openxmlformats.org/officeDocument/2006/relationships/hyperlink" Target="http://www.google.com.hk/imgres?imgurl=http://medcitynews.com/wp-content/uploads/BAYER_CORP.jpg&amp;imgrefurl=http://medcitynews.com/2012/08/bayer-cfo-says-company-may-increase-its-dividend/&amp;usg=__gcfzg7N856qtZ1DyKCNghiHp6cI=&amp;h=1146&amp;w=3392&amp;sz=546&amp;hl=zh-CN&amp;start=7&amp;zoom=1&amp;tbnid=xm4pzOitXVJbXM:&amp;tbnh=51&amp;tbnw=150&amp;ei=2qC-UeyCIsWnkgW9lIGoBA&amp;prev=/search?q=BAYER&amp;newwindow=1&amp;safe=strict&amp;hl=zh&amp;gbv=2&amp;tbm=isch&amp;itbs=1&amp;sa=X&amp;ved=0CDcQrQMwBg" TargetMode="External"/><Relationship Id="rId89" Type="http://schemas.openxmlformats.org/officeDocument/2006/relationships/image" Target="../media/image116.jpeg"/><Relationship Id="rId16" Type="http://schemas.openxmlformats.org/officeDocument/2006/relationships/image" Target="../media/image73.png"/><Relationship Id="rId11" Type="http://schemas.openxmlformats.org/officeDocument/2006/relationships/image" Target="../media/image70.png"/><Relationship Id="rId32" Type="http://schemas.openxmlformats.org/officeDocument/2006/relationships/hyperlink" Target="http://www.google.com.hk/imgres?imgurl=http://1.bp.blogspot.com/_2-TpcLhGnto/ScuC4UF2fEI/AAAAAAAABHg/UaQxb-fnn-U/s400/melbourne+University.jpg&amp;imgrefurl=http://isteward.blogspot.com/2009_03_01_archive.html&amp;usg=__bONcaO4mEv17WkQ-KcYE1ZM6Yug=&amp;h=400&amp;w=397&amp;sz=31&amp;hl=zh-CN&amp;start=3&amp;zoom=1&amp;tbnid=LRKVGOAJxiyfLM:&amp;tbnh=124&amp;tbnw=123&amp;ei=MfWRUdDkIM2alQWOmoDYDQ&amp;prev=/search?q=Melbourne+University&amp;um=1&amp;newwindow=1&amp;safe=strict&amp;hl=zh-CN&amp;gbv=2&amp;tbm=isch&amp;um=1&amp;itbs=1&amp;sa=X&amp;ved=0CDEQrQMwAg" TargetMode="External"/><Relationship Id="rId37" Type="http://schemas.openxmlformats.org/officeDocument/2006/relationships/image" Target="../media/image87.jpeg"/><Relationship Id="rId53" Type="http://schemas.openxmlformats.org/officeDocument/2006/relationships/image" Target="../media/image95.jpeg"/><Relationship Id="rId58" Type="http://schemas.openxmlformats.org/officeDocument/2006/relationships/hyperlink" Target="http://www.google.com.hk/imgres?imgurl=http://upload.wikimedia.org/wikipedia/en/thumb/5/51/University_of_Maryland_Seal.svg/200px-University_of_Maryland_Seal.svg.png&amp;imgrefurl=http://en.wikipedia.org/wiki/University_of_Maryland,_College_Park&amp;usg=__lFNMvXqh3NcTyXOWbU5VL_0sDdU=&amp;h=200&amp;w=200&amp;sz=36&amp;hl=zh-CN&amp;start=1&amp;zoom=1&amp;tbnid=daqReplyhPj4WM:&amp;tbnh=104&amp;tbnw=104&amp;ei=wQKSUefDHIrilAXVxYGwCQ&amp;prev=/search?q=University+of+Maryland&amp;newwindow=1&amp;safe=strict&amp;hl=zh&amp;gbv=2&amp;tbm=isch&amp;itbs=1&amp;sa=X&amp;ved=0CCsQrQMwAA" TargetMode="External"/><Relationship Id="rId74" Type="http://schemas.openxmlformats.org/officeDocument/2006/relationships/hyperlink" Target="http://cdnc.itec.kit.edu/img/Helmholtz_logo.jpg" TargetMode="External"/><Relationship Id="rId79" Type="http://schemas.openxmlformats.org/officeDocument/2006/relationships/image" Target="../media/image111.jpeg"/><Relationship Id="rId5" Type="http://schemas.openxmlformats.org/officeDocument/2006/relationships/hyperlink" Target="http://www.aist.go.jp/index_en.html" TargetMode="External"/><Relationship Id="rId90" Type="http://schemas.openxmlformats.org/officeDocument/2006/relationships/hyperlink" Target="http://www.google.com.hk/imgres?imgurl=http://www.ohsu.edu/blogs/researchnews/files/2012/06/novo-nordisk.jpg&amp;imgrefurl=http://www.ohsu.edu/blogs/researchnews/2013/03/25/novo-nordisk-diabetes-and-obesity-award-applications-due-may-1/&amp;usg=__n05LLUtQNbVr3Jg4AthQjtHLGKo=&amp;h=936&amp;w=1305&amp;sz=239&amp;hl=zh-CN&amp;start=1&amp;zoom=1&amp;tbnid=A_ZsgMD0XI7yDM:&amp;tbnh=108&amp;tbnw=150&amp;ei=WKG-UY3wIoulkQWooYCQCg&amp;prev=/search?q=Novo+Nordisk&amp;newwindow=1&amp;safe=strict&amp;hl=zh&amp;gbv=2&amp;tbm=isch&amp;itbs=1&amp;sa=X&amp;ved=0CC0QrQMwAA" TargetMode="External"/><Relationship Id="rId22" Type="http://schemas.openxmlformats.org/officeDocument/2006/relationships/hyperlink" Target="http://en.wikipedia.org/wiki/File:Ucla_logo.png" TargetMode="External"/><Relationship Id="rId27" Type="http://schemas.openxmlformats.org/officeDocument/2006/relationships/image" Target="../media/image81.png"/><Relationship Id="rId43" Type="http://schemas.openxmlformats.org/officeDocument/2006/relationships/image" Target="../media/image90.jpeg"/><Relationship Id="rId48" Type="http://schemas.openxmlformats.org/officeDocument/2006/relationships/hyperlink" Target="http://www.google.com.hk/imgres?imgurl=http://www.mitbbs.com/yellowpage_pic/M.1271078164_2.80.gif&amp;imgrefurl=http://www.mitbbs.com/yellowpage/ent_info.php?id=24585&amp;usg=__udzaTQsxx6HBHLoIo2qYN3L89I4=&amp;h=1245&amp;w=1280&amp;sz=39&amp;hl=zh-CN&amp;start=1&amp;zoom=1&amp;tbnid=6vjaJ1uXiUrjAM:&amp;tbnh=146&amp;tbnw=150&amp;ei=hfqRUZvNDcSMkAWk_IE4&amp;prev=/search?q=University+of+Cornell&amp;um=1&amp;newwindow=1&amp;safe=strict&amp;hl=zh-CN&amp;gbv=2&amp;tbm=isch&amp;um=1&amp;itbs=1&amp;sa=X&amp;ved=0CCsQrQMwAA" TargetMode="External"/><Relationship Id="rId64" Type="http://schemas.openxmlformats.org/officeDocument/2006/relationships/image" Target="../media/image12.png"/><Relationship Id="rId69" Type="http://schemas.openxmlformats.org/officeDocument/2006/relationships/image" Target="../media/image105.png"/><Relationship Id="rId8" Type="http://schemas.openxmlformats.org/officeDocument/2006/relationships/hyperlink" Target="http://en.wikipedia.org/wiki/File:CSIRO_Logo.tif" TargetMode="External"/><Relationship Id="rId51" Type="http://schemas.openxmlformats.org/officeDocument/2006/relationships/image" Target="../media/image94.jpeg"/><Relationship Id="rId72" Type="http://schemas.openxmlformats.org/officeDocument/2006/relationships/hyperlink" Target="http://www.mpg.de/" TargetMode="External"/><Relationship Id="rId80" Type="http://schemas.openxmlformats.org/officeDocument/2006/relationships/hyperlink" Target="http://www.google.com.hk/imgres?imgurl=http://emm-fm2013.com/wp-content/uploads/cnrs-2.png&amp;imgrefurl=http://emm-fm2013.com/?page_id=243&amp;usg=__SsFvQqWmzPo604qO5X1WLaHdBbM=&amp;h=377&amp;w=819&amp;sz=28&amp;hl=zh-CN&amp;start=9&amp;zoom=1&amp;tbnid=31sRLFsJtSIhXM:&amp;tbnh=66&amp;tbnw=144&amp;ei=U5--UYXyM4nckgW31oCYAg&amp;prev=/search?q=CNRS&amp;newwindow=1&amp;safe=strict&amp;hl=zh&amp;gbv=2&amp;tbm=isch&amp;itbs=1&amp;sa=X&amp;ved=0CDsQrQMwCA" TargetMode="External"/><Relationship Id="rId85" Type="http://schemas.openxmlformats.org/officeDocument/2006/relationships/image" Target="../media/image114.jpeg"/><Relationship Id="rId93" Type="http://schemas.openxmlformats.org/officeDocument/2006/relationships/image" Target="../media/image118.png"/><Relationship Id="rId3" Type="http://schemas.openxmlformats.org/officeDocument/2006/relationships/hyperlink" Target="http://en.wikipedia.org/wiki/File:KIST_Logo.jpg" TargetMode="External"/><Relationship Id="rId12" Type="http://schemas.openxmlformats.org/officeDocument/2006/relationships/image" Target="../media/image71.png"/><Relationship Id="rId17" Type="http://schemas.openxmlformats.org/officeDocument/2006/relationships/image" Target="../media/image74.png"/><Relationship Id="rId25" Type="http://schemas.openxmlformats.org/officeDocument/2006/relationships/image" Target="../media/image79.png"/><Relationship Id="rId33" Type="http://schemas.openxmlformats.org/officeDocument/2006/relationships/image" Target="../media/image85.jpeg"/><Relationship Id="rId38" Type="http://schemas.openxmlformats.org/officeDocument/2006/relationships/hyperlink" Target="http://www.google.com.hk/imgres?imgurl=http://www.nist.gov/itl/math/images/NIST-Logo_5.jpg&amp;imgrefurl=http://www.nist.gov/mml/bbd/biomaterials/functional_imaging_regenerative_medicine_workshop.cfm&amp;usg=__74690_0HpZ3ravLRn9UcLNGbi3E=&amp;h=284&amp;w=637&amp;sz=35&amp;hl=zh-CN&amp;start=4&amp;zoom=1&amp;tbnid=FVZAk-vzGSGmFM:&amp;tbnh=61&amp;tbnw=137&amp;ei=v_eRUcK3MYXDkQX03IG4Cw&amp;prev=/search?q=NIST&amp;um=1&amp;newwindow=1&amp;safe=strict&amp;hl=zh-CN&amp;gbv=2&amp;tbm=isch&amp;um=1&amp;itbs=1&amp;sa=X&amp;ved=0CDEQrQMwAw" TargetMode="External"/><Relationship Id="rId46" Type="http://schemas.openxmlformats.org/officeDocument/2006/relationships/hyperlink" Target="http://www.google.com.hk/imgres?imgurl=http://img3.findthebest.com/sites/default/files/10/media/images/University_of_Chicago.png&amp;imgrefurl=http://bestcolleges.collegenews.com/compare/1152-1230/University-of-Chicago-UC-vs-Loyola-University-Chicago-LUC&amp;usg=__JDucFgomePjGq2G9wYlkjra2i2U=&amp;h=250&amp;w=250&amp;sz=48&amp;hl=zh-CN&amp;start=3&amp;zoom=1&amp;tbnid=AS7Uux0jvgJ3tM:&amp;tbnh=111&amp;tbnw=111&amp;ei=O_qRUdntIomFkwXW-IDoDw&amp;prev=/search?q=University+of+Chicago&amp;um=1&amp;newwindow=1&amp;safe=strict&amp;hl=zh-CN&amp;gbv=2&amp;tbm=isch&amp;um=1&amp;itbs=1&amp;sa=X&amp;ved=0CC8QrQMwAg" TargetMode="External"/><Relationship Id="rId59" Type="http://schemas.openxmlformats.org/officeDocument/2006/relationships/image" Target="../media/image98.jpeg"/><Relationship Id="rId67" Type="http://schemas.openxmlformats.org/officeDocument/2006/relationships/image" Target="../media/image103.png"/><Relationship Id="rId20" Type="http://schemas.openxmlformats.org/officeDocument/2006/relationships/hyperlink" Target="http://en.wikipedia.org/wiki/File:UnivOfTokyo_logo.svg" TargetMode="External"/><Relationship Id="rId41" Type="http://schemas.openxmlformats.org/officeDocument/2006/relationships/image" Target="../media/image89.jpeg"/><Relationship Id="rId54" Type="http://schemas.openxmlformats.org/officeDocument/2006/relationships/hyperlink" Target="http://www.google.com.hk/imgres?imgurl=http://johnosullivan.files.wordpress.com/2012/12/nas-logo.jpg?w=500&amp;imgrefurl=http://johnosullivan.wordpress.com/2012/12/20/breaking-u-s-national-academies-find-greenhouse-effect-doesnt-exist/&amp;usg=__uYdqQIoszBGLXL12XuLdW024mec=&amp;h=297&amp;w=246&amp;sz=54&amp;hl=zh-CN&amp;start=5&amp;zoom=1&amp;tbnid=3p4dCJvymBbBcM:&amp;tbnh=116&amp;tbnw=96&amp;ei=4f-RUZCTEsjVkgXF4IHADg&amp;prev=/search?q=US+National+Academy+of+Sciences&amp;newwindow=1&amp;safe=strict&amp;hl=zh&amp;gbv=2&amp;tbm=isch&amp;itbs=1&amp;sa=X&amp;ved=0CDMQrQMwBA" TargetMode="External"/><Relationship Id="rId62" Type="http://schemas.openxmlformats.org/officeDocument/2006/relationships/hyperlink" Target="http://kevinmednick.com/wp-content/uploads/2013/03/procter-and-gamble-logo.gif.jpg" TargetMode="External"/><Relationship Id="rId70" Type="http://schemas.openxmlformats.org/officeDocument/2006/relationships/image" Target="../media/image106.png"/><Relationship Id="rId75" Type="http://schemas.openxmlformats.org/officeDocument/2006/relationships/image" Target="../media/image109.jpeg"/><Relationship Id="rId83" Type="http://schemas.openxmlformats.org/officeDocument/2006/relationships/image" Target="../media/image113.jpeg"/><Relationship Id="rId88" Type="http://schemas.openxmlformats.org/officeDocument/2006/relationships/hyperlink" Target="http://www.google.com.hk/imgres?imgurl=http://www.fcpablog.com/storage/bplogo.jpg?__SQUARESPACE_CACHEVERSION=1360604828649&amp;imgrefurl=http://www.fcpablog.com/blog/tag/bp&amp;usg=__B1sBmYdrCTzSzL49B8smwViGA_Q=&amp;h=602&amp;w=960&amp;sz=38&amp;hl=zh-CN&amp;start=1&amp;zoom=1&amp;tbnid=5eeDBLSSV7SExM:&amp;tbnh=93&amp;tbnw=148&amp;ei=LqG-Uc6KIoOqkQWNyYDADw&amp;prev=/search?q=BP&amp;newwindow=1&amp;safe=strict&amp;hl=zh&amp;gbv=2&amp;tbm=isch&amp;itbs=1&amp;sa=X&amp;ved=0CCsQrQMwAA" TargetMode="External"/><Relationship Id="rId91" Type="http://schemas.openxmlformats.org/officeDocument/2006/relationships/image" Target="../media/image1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5" Type="http://schemas.openxmlformats.org/officeDocument/2006/relationships/hyperlink" Target="http://en.wikipedia.org/wiki/File:Boeing-Logo.svg" TargetMode="External"/><Relationship Id="rId23" Type="http://schemas.openxmlformats.org/officeDocument/2006/relationships/image" Target="../media/image78.png"/><Relationship Id="rId28" Type="http://schemas.openxmlformats.org/officeDocument/2006/relationships/image" Target="../media/image82.png"/><Relationship Id="rId36" Type="http://schemas.openxmlformats.org/officeDocument/2006/relationships/hyperlink" Target="http://www.google.com.hk/imgres?imgurl=http://research.dental.ufl.edu/files/2012/10/nih-logo-blue.gif&amp;imgrefurl=http://research.dental.ufl.edu/resources/nih/&amp;usg=__b0uYh-xFI2yPMQH2urNqBjy1ZSo=&amp;h=453&amp;w=500&amp;sz=49&amp;hl=zh-CN&amp;start=2&amp;zoom=1&amp;tbnid=aXjC-0fH-uYXoM:&amp;tbnh=118&amp;tbnw=130&amp;ei=AfaRUYeOFIXNkwW-woHYDg&amp;prev=/search?q=NIH&amp;um=1&amp;newwindow=1&amp;safe=strict&amp;hl=zh-CN&amp;gbv=2&amp;tbm=isch&amp;um=1&amp;itbs=1&amp;sa=X&amp;ved=0CC0QrQMwAQ" TargetMode="External"/><Relationship Id="rId49" Type="http://schemas.openxmlformats.org/officeDocument/2006/relationships/image" Target="../media/image93.jpeg"/><Relationship Id="rId57" Type="http://schemas.openxmlformats.org/officeDocument/2006/relationships/image" Target="../media/image97.jpeg"/><Relationship Id="rId10" Type="http://schemas.openxmlformats.org/officeDocument/2006/relationships/image" Target="../media/image69.png"/><Relationship Id="rId31" Type="http://schemas.openxmlformats.org/officeDocument/2006/relationships/image" Target="../media/image84.jpeg"/><Relationship Id="rId44" Type="http://schemas.openxmlformats.org/officeDocument/2006/relationships/hyperlink" Target="http://www.google.com.hk/imgres?imgurl=http://www.amberedu.com.hk/uploadfile/2010102012352583.jpg&amp;imgrefurl=http://www.amberedu.com.hk/university.asp?scid=658&amp;usg=__ZeVXn8UR7xn7q50gsF0rGDgoyVg=&amp;h=392&amp;w=945&amp;sz=32&amp;hl=zh-CN&amp;start=3&amp;zoom=1&amp;tbnid=a3RPp2yvuwHyfM:&amp;tbnh=61&amp;tbnw=148&amp;ei=7PmRUa7dNoeOkgXihICYCg&amp;prev=/search?q=Australian+National+University&amp;um=1&amp;newwindow=1&amp;safe=strict&amp;hl=zh-CN&amp;gbv=2&amp;tbm=isch&amp;um=1&amp;itbs=1&amp;sa=X&amp;ved=0CC8QrQMwAg" TargetMode="External"/><Relationship Id="rId52" Type="http://schemas.openxmlformats.org/officeDocument/2006/relationships/hyperlink" Target="http://www.google.com.hk/imgres?imgurl=http://isapp2009.mib.infn.it/media/images/logo/Infn_Logo.gif&amp;imgrefurl=http://isapp2009.mib.infn.it/&amp;usg=__H3UDRuyE4ka70T4upWNHj95B0Js=&amp;h=464&amp;w=630&amp;sz=21&amp;hl=zh-CN&amp;start=1&amp;zoom=1&amp;tbnid=xxSJ06bWky56PM:&amp;tbnh=101&amp;tbnw=137&amp;ei=q_-RUdrpKYq3lQWJ44GYDg&amp;prev=/search?q=INFN&amp;newwindow=1&amp;safe=strict&amp;hl=zh&amp;gbv=2&amp;tbm=isch&amp;itbs=1&amp;sa=X&amp;ved=0CCsQrQMwAA" TargetMode="External"/><Relationship Id="rId60" Type="http://schemas.openxmlformats.org/officeDocument/2006/relationships/hyperlink" Target="http://www.google.com.hk/imgres?imgurl=http://125.222.144.11/xxkx/uploadfile/image/20120416204645.jpg&amp;imgrefurl=http://125.222.144.11/xxkx/info.asp?id=88&amp;usg=__6ymjmnRBq0CwneZDmdGTDQPfCFg=&amp;h=399&amp;w=757&amp;sz=82&amp;hl=zh-CN&amp;start=1&amp;zoom=1&amp;tbnid=0waQiMlVpKQvfM:&amp;tbnh=75&amp;tbnw=142&amp;ei=6QKSUZHhN8H0kQXRkoCgCw&amp;prev=/search?q=IBM&amp;newwindow=1&amp;safe=strict&amp;hl=zh&amp;gbv=2&amp;tbm=isch&amp;itbs=1&amp;sa=X&amp;ved=0CCsQrQMwAA" TargetMode="External"/><Relationship Id="rId65" Type="http://schemas.openxmlformats.org/officeDocument/2006/relationships/image" Target="../media/image101.png"/><Relationship Id="rId73" Type="http://schemas.openxmlformats.org/officeDocument/2006/relationships/image" Target="../media/image108.jpeg"/><Relationship Id="rId78" Type="http://schemas.openxmlformats.org/officeDocument/2006/relationships/hyperlink" Target="http://www.openrtm.org/openrtm/sites/default/files/4599/nedo_logo.jpg" TargetMode="External"/><Relationship Id="rId81" Type="http://schemas.openxmlformats.org/officeDocument/2006/relationships/image" Target="../media/image112.jpeg"/><Relationship Id="rId86" Type="http://schemas.openxmlformats.org/officeDocument/2006/relationships/hyperlink" Target="http://linkhumans.com/wp-content/uploads/2013/02/unileverlogo.jpg" TargetMode="External"/><Relationship Id="rId4" Type="http://schemas.openxmlformats.org/officeDocument/2006/relationships/image" Target="../media/image65.jpeg"/><Relationship Id="rId9" Type="http://schemas.openxmlformats.org/officeDocument/2006/relationships/image" Target="../media/image68.png"/><Relationship Id="rId13" Type="http://schemas.openxmlformats.org/officeDocument/2006/relationships/hyperlink" Target="http://www.sony.net/" TargetMode="External"/><Relationship Id="rId18" Type="http://schemas.openxmlformats.org/officeDocument/2006/relationships/image" Target="../media/image75.png"/><Relationship Id="rId39" Type="http://schemas.openxmlformats.org/officeDocument/2006/relationships/image" Target="../media/image88.jpeg"/><Relationship Id="rId34" Type="http://schemas.openxmlformats.org/officeDocument/2006/relationships/hyperlink" Target="http://www.google.com.hk/imgres?imgurl=http://upload.wikimedia.org/wikipedia/commons/thumb/f/fd/GeorgiaTechSeal.svg/220px-GeorgiaTechSeal.svg.png&amp;imgrefurl=http://en.wikipedia.org/wiki/Georgia_Institute_of_Technology&amp;usg=__IbbO2ePOGQBAaH0vwGQYogQUrfI=&amp;h=220&amp;w=220&amp;sz=46&amp;hl=zh-CN&amp;start=4&amp;zoom=1&amp;tbnid=2-x7BtYJwkG1oM:&amp;tbnh=107&amp;tbnw=107&amp;ei=3fWRUfW6LouZkgXT2YHADg&amp;prev=/search?q=Georgia+Tech&amp;um=1&amp;newwindow=1&amp;safe=strict&amp;hl=zh-CN&amp;gbv=2&amp;tbm=isch&amp;um=1&amp;itbs=1&amp;sa=X&amp;ved=0CDMQrQMwAw" TargetMode="External"/><Relationship Id="rId50" Type="http://schemas.openxmlformats.org/officeDocument/2006/relationships/hyperlink" Target="http://www.google.com.hk/imgres?imgurl=https://tasc.llnl.gov/content/assets/images/NETL.png&amp;imgrefurl=https://tasc.llnl.gov/about-us/our-codes&amp;usg=__M7XZraLHbrwzIm3-00I3NYaqmX4=&amp;h=1381&amp;w=1800&amp;sz=59&amp;hl=zh-CN&amp;start=2&amp;zoom=1&amp;tbnid=vaSuOVN-QG8BjM:&amp;tbnh=115&amp;tbnw=150&amp;ei=g_-RUd_yAcyakgWW6oH4CA&amp;prev=/search?q=NETL&amp;newwindow=1&amp;safe=strict&amp;hl=zh&amp;gbv=2&amp;tbm=isch&amp;itbs=1&amp;sa=X&amp;ved=0CC0QrQMwAQ" TargetMode="External"/><Relationship Id="rId55" Type="http://schemas.openxmlformats.org/officeDocument/2006/relationships/image" Target="../media/image96.jpeg"/><Relationship Id="rId76" Type="http://schemas.openxmlformats.org/officeDocument/2006/relationships/hyperlink" Target="http://www.ras.ru/en/index.aspx" TargetMode="External"/><Relationship Id="rId7" Type="http://schemas.openxmlformats.org/officeDocument/2006/relationships/image" Target="../media/image67.png"/><Relationship Id="rId71" Type="http://schemas.openxmlformats.org/officeDocument/2006/relationships/image" Target="../media/image107.jpeg"/><Relationship Id="rId92" Type="http://schemas.openxmlformats.org/officeDocument/2006/relationships/hyperlink" Target="http://www.riken.go.jp/en/" TargetMode="External"/><Relationship Id="rId2" Type="http://schemas.openxmlformats.org/officeDocument/2006/relationships/image" Target="../media/image64.wmf"/><Relationship Id="rId29" Type="http://schemas.openxmlformats.org/officeDocument/2006/relationships/image" Target="../media/image83.png"/><Relationship Id="rId24" Type="http://schemas.openxmlformats.org/officeDocument/2006/relationships/hyperlink" Target="http://en.wikipedia.org/wiki/File:Oxford-University-Circlet.svg" TargetMode="External"/><Relationship Id="rId40" Type="http://schemas.openxmlformats.org/officeDocument/2006/relationships/hyperlink" Target="http://www.lbl.gov/" TargetMode="External"/><Relationship Id="rId45" Type="http://schemas.openxmlformats.org/officeDocument/2006/relationships/image" Target="../media/image91.jpeg"/><Relationship Id="rId66" Type="http://schemas.openxmlformats.org/officeDocument/2006/relationships/image" Target="../media/image102.png"/><Relationship Id="rId87" Type="http://schemas.openxmlformats.org/officeDocument/2006/relationships/image" Target="../media/image115.jpeg"/><Relationship Id="rId61" Type="http://schemas.openxmlformats.org/officeDocument/2006/relationships/image" Target="../media/image99.jpeg"/><Relationship Id="rId82" Type="http://schemas.openxmlformats.org/officeDocument/2006/relationships/hyperlink" Target="http://www.google.com.hk/imgres?imgurl=http://www.therecycler.com/wp-content/uploads/2013/03/Samsung-Logo.jpg&amp;imgrefurl=http://www.therecycler.com/posts/tag/samsung/&amp;usg=__QWu8G15rkEPJDpbLUwnagWaNokE=&amp;h=738&amp;w=2221&amp;sz=105&amp;hl=zh-CN&amp;start=4&amp;zoom=1&amp;tbnid=iSR_mwDo39oojM:&amp;tbnh=50&amp;tbnw=150&amp;ei=qKC-UeCCF42_kQWt2oCgAw&amp;prev=/search?q=SAMSUNG&amp;newwindow=1&amp;safe=strict&amp;sa=X&amp;hl=zh&amp;gbv=2&amp;tbm=isch&amp;itbs=1&amp;sa=X&amp;ved=0CDEQrQMwAw" TargetMode="External"/><Relationship Id="rId19" Type="http://schemas.openxmlformats.org/officeDocument/2006/relationships/image" Target="../media/image76.png"/><Relationship Id="rId14" Type="http://schemas.openxmlformats.org/officeDocument/2006/relationships/image" Target="../media/image72.png"/><Relationship Id="rId30" Type="http://schemas.openxmlformats.org/officeDocument/2006/relationships/hyperlink" Target="http://www.google.com.hk/imgres?imgurl=http://www.degreedriven.com/images/logo/1UDX5U4U6P.jpg&amp;imgrefurl=http://www.degreedriven.com/top-schools-by-state/Wisconsin-colleges/Wisconsin.html&amp;usg=__DcBF1p7v3-P_DwbI3Y3O7rM3gJc=&amp;h=455&amp;w=469&amp;sz=23&amp;hl=zh-CN&amp;start=9&amp;zoom=1&amp;tbnid=sTQsUZ1_JvQn7M:&amp;tbnh=124&amp;tbnw=128&amp;ei=6_SRUe3vO4OIkwWRooGoAg&amp;prev=/search?q=University+of+Wisconsin&amp;um=1&amp;newwindow=1&amp;safe=strict&amp;hl=zh-CN&amp;gbv=2&amp;tbm=isch&amp;um=1&amp;itbs=1&amp;sa=X&amp;ved=0CDsQrQMwCA" TargetMode="External"/><Relationship Id="rId35" Type="http://schemas.openxmlformats.org/officeDocument/2006/relationships/image" Target="../media/image86.jpeg"/><Relationship Id="rId56" Type="http://schemas.openxmlformats.org/officeDocument/2006/relationships/hyperlink" Target="http://www.google.com.hk/imgres?imgurl=http://www.bioprepwatch.com/wp-content/uploads/2013/01/Johns_Hopkins_Medicine_Logo.jpg&amp;imgrefurl=http://www.bioprepwatch.com/weapons_of_bioterrorism/johns-hopkins-hospital-using-robots-against-superbug-contamination/326758/&amp;usg=__cNyzh-OAkRqqVElAjorE3T4nYI4=&amp;h=1214&amp;w=1465&amp;sz=423&amp;hl=zh-CN&amp;start=12&amp;zoom=1&amp;tbnid=dCF65AF8RJNKKM:&amp;tbnh=124&amp;tbnw=150&amp;ei=FAKSUdnXOsmrlAWklYCoBA&amp;prev=/search?q=Johns+Hopkins&amp;newwindow=1&amp;safe=strict&amp;hl=zh&amp;gbv=2&amp;tbm=isch&amp;itbs=1&amp;sa=X&amp;ved=0CEEQrQMwCw" TargetMode="External"/><Relationship Id="rId77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wmf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jpg"/><Relationship Id="rId4" Type="http://schemas.openxmlformats.org/officeDocument/2006/relationships/image" Target="../media/image1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2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12.png"/><Relationship Id="rId5" Type="http://schemas.openxmlformats.org/officeDocument/2006/relationships/image" Target="../media/image25.png"/><Relationship Id="rId10" Type="http://schemas.microsoft.com/office/2007/relationships/diagramDrawing" Target="../diagrams/drawing1.xml"/><Relationship Id="rId4" Type="http://schemas.openxmlformats.org/officeDocument/2006/relationships/image" Target="../media/image24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12.pn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12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5"/>
          <p:cNvSpPr txBox="1">
            <a:spLocks noChangeArrowheads="1"/>
          </p:cNvSpPr>
          <p:nvPr/>
        </p:nvSpPr>
        <p:spPr bwMode="gray">
          <a:xfrm>
            <a:off x="161925" y="842963"/>
            <a:ext cx="13033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200">
                <a:solidFill>
                  <a:srgbClr val="FFFFFF"/>
                </a:solidFill>
                <a:latin typeface="Arial Black" pitchFamily="34" charset="0"/>
                <a:ea typeface="MS PGothic" pitchFamily="34" charset="-128"/>
                <a:cs typeface="宋体" pitchFamily="2" charset="-122"/>
              </a:rPr>
              <a:t>L/O/G/O</a:t>
            </a:r>
          </a:p>
        </p:txBody>
      </p:sp>
      <p:sp>
        <p:nvSpPr>
          <p:cNvPr id="5123" name="Rectangle 50"/>
          <p:cNvSpPr>
            <a:spLocks noChangeArrowheads="1"/>
          </p:cNvSpPr>
          <p:nvPr/>
        </p:nvSpPr>
        <p:spPr bwMode="gray">
          <a:xfrm>
            <a:off x="128588" y="4824413"/>
            <a:ext cx="755650" cy="75565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zh-CN" altLang="en-US"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0" y="2132013"/>
            <a:ext cx="88630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en-US" altLang="zh-CN" sz="3200" b="1" i="1">
                <a:solidFill>
                  <a:schemeClr val="tx1"/>
                </a:solidFill>
                <a:latin typeface="Arial Black" pitchFamily="34" charset="0"/>
                <a:ea typeface="Arial Unicode MS" pitchFamily="34" charset="-122"/>
                <a:cs typeface="Arial Unicode MS" pitchFamily="34" charset="-122"/>
              </a:rPr>
              <a:t>An Overview of </a:t>
            </a:r>
          </a:p>
          <a:p>
            <a:pPr algn="r" eaLnBrk="1" hangingPunct="1"/>
            <a:r>
              <a:rPr lang="en-US" altLang="zh-CN" sz="3200" b="1" i="1">
                <a:solidFill>
                  <a:schemeClr val="tx1"/>
                </a:solidFill>
                <a:latin typeface="Arial Black" pitchFamily="34" charset="0"/>
                <a:ea typeface="Arial Unicode MS" pitchFamily="34" charset="-122"/>
                <a:cs typeface="Arial Unicode MS" pitchFamily="34" charset="-122"/>
              </a:rPr>
              <a:t>the Chinese Academy of Sciences</a:t>
            </a:r>
            <a:r>
              <a:rPr lang="en-US" altLang="zh-CN" sz="3600" b="1" i="1">
                <a:solidFill>
                  <a:schemeClr val="tx1"/>
                </a:solidFill>
                <a:latin typeface="Arial Black" pitchFamily="34" charset="0"/>
                <a:ea typeface="Arial Unicode MS" pitchFamily="34" charset="-122"/>
                <a:cs typeface="Arial Unicode MS" pitchFamily="34" charset="-122"/>
              </a:rPr>
              <a:t>  </a:t>
            </a:r>
            <a:endParaRPr lang="zh-CN" altLang="en-US" sz="3600" b="1" i="1">
              <a:solidFill>
                <a:schemeClr val="tx1"/>
              </a:solidFill>
              <a:latin typeface="Arial Black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5125" name="Picture 3" descr="C:\Documents and Settings\cas\桌面\life-science-distribution_world-dna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2"/>
          <a:stretch>
            <a:fillRect/>
          </a:stretch>
        </p:blipFill>
        <p:spPr bwMode="auto">
          <a:xfrm>
            <a:off x="1260475" y="4876800"/>
            <a:ext cx="75723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C:\Documents and Settings\cas\桌面\virus-biology_1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4" r="6140" b="4993"/>
          <a:stretch>
            <a:fillRect/>
          </a:stretch>
        </p:blipFill>
        <p:spPr bwMode="auto">
          <a:xfrm>
            <a:off x="1258888" y="5661025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C:\Documents and Settings\cas\桌面\8464905_162438528177_2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5" b="19205"/>
          <a:stretch>
            <a:fillRect/>
          </a:stretch>
        </p:blipFill>
        <p:spPr bwMode="auto">
          <a:xfrm>
            <a:off x="4535488" y="4894263"/>
            <a:ext cx="7572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C:\Documents and Settings\cas\桌面\0030740036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5686425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C:\Documents and Settings\cas\桌面\0030390043.jpg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4894263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1" descr="C:\Documents and Settings\cas\桌面\earth3am.jpg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290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2" descr="C:\Documents and Settings\cas\桌面\1369025_011148046000_2.jpg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8"/>
          <a:stretch>
            <a:fillRect/>
          </a:stretch>
        </p:blipFill>
        <p:spPr bwMode="auto">
          <a:xfrm>
            <a:off x="2089150" y="4102100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3" descr="C:\Documents and Settings\cas\桌面\19300001331264131288483595684.jpg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4894263"/>
            <a:ext cx="75723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Rectangle 42"/>
          <p:cNvSpPr>
            <a:spLocks noChangeArrowheads="1"/>
          </p:cNvSpPr>
          <p:nvPr/>
        </p:nvSpPr>
        <p:spPr bwMode="gray">
          <a:xfrm>
            <a:off x="3709988" y="4894263"/>
            <a:ext cx="755650" cy="7556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 sz="1800">
              <a:solidFill>
                <a:srgbClr val="9BD3E5"/>
              </a:solidFill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5134" name="Rectangle 50"/>
          <p:cNvSpPr>
            <a:spLocks noChangeArrowheads="1"/>
          </p:cNvSpPr>
          <p:nvPr/>
        </p:nvSpPr>
        <p:spPr bwMode="gray">
          <a:xfrm>
            <a:off x="468313" y="4870450"/>
            <a:ext cx="757237" cy="757238"/>
          </a:xfrm>
          <a:prstGeom prst="rect">
            <a:avLst/>
          </a:prstGeom>
          <a:solidFill>
            <a:srgbClr val="0000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 sz="1800">
              <a:solidFill>
                <a:srgbClr val="9BD3E5"/>
              </a:solidFill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5135" name="Rectangle 42"/>
          <p:cNvSpPr>
            <a:spLocks noChangeArrowheads="1"/>
          </p:cNvSpPr>
          <p:nvPr/>
        </p:nvSpPr>
        <p:spPr bwMode="gray">
          <a:xfrm>
            <a:off x="3708400" y="4076700"/>
            <a:ext cx="755650" cy="7556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 sz="1800">
              <a:solidFill>
                <a:srgbClr val="9BD3E5"/>
              </a:solidFill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5136" name="Rectangle 50"/>
          <p:cNvSpPr>
            <a:spLocks noChangeArrowheads="1"/>
          </p:cNvSpPr>
          <p:nvPr/>
        </p:nvSpPr>
        <p:spPr bwMode="gray">
          <a:xfrm>
            <a:off x="2089150" y="4894263"/>
            <a:ext cx="755650" cy="755650"/>
          </a:xfrm>
          <a:prstGeom prst="rect">
            <a:avLst/>
          </a:prstGeom>
          <a:solidFill>
            <a:srgbClr val="FF0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 sz="1800">
              <a:solidFill>
                <a:srgbClr val="9BD3E5"/>
              </a:solidFill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5137" name="Rectangle 42"/>
          <p:cNvSpPr>
            <a:spLocks noChangeArrowheads="1"/>
          </p:cNvSpPr>
          <p:nvPr/>
        </p:nvSpPr>
        <p:spPr bwMode="gray">
          <a:xfrm>
            <a:off x="5292725" y="4076700"/>
            <a:ext cx="757238" cy="7556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 sz="1800">
              <a:solidFill>
                <a:srgbClr val="9BD3E5"/>
              </a:solidFill>
              <a:ea typeface="MS PGothic" pitchFamily="34" charset="-128"/>
              <a:cs typeface="宋体" pitchFamily="2" charset="-122"/>
            </a:endParaRPr>
          </a:p>
        </p:txBody>
      </p:sp>
      <p:pic>
        <p:nvPicPr>
          <p:cNvPr id="5138" name="Picture 19" descr="J:\1.办公文档\2.中科院美大处各项工作分类\模板\Logo Of CA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35401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0"/>
          <p:cNvGrpSpPr>
            <a:grpSpLocks/>
          </p:cNvGrpSpPr>
          <p:nvPr/>
        </p:nvGrpSpPr>
        <p:grpSpPr bwMode="auto">
          <a:xfrm>
            <a:off x="468313" y="1989286"/>
            <a:ext cx="8280400" cy="576263"/>
            <a:chOff x="1344" y="1680"/>
            <a:chExt cx="2928" cy="448"/>
          </a:xfrm>
        </p:grpSpPr>
        <p:sp>
          <p:nvSpPr>
            <p:cNvPr id="17430" name="Freeform 11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2147483647 w 1120"/>
                <a:gd name="T1" fmla="*/ 2 h 252"/>
                <a:gd name="T2" fmla="*/ 2147483647 w 1120"/>
                <a:gd name="T3" fmla="*/ 2 h 252"/>
                <a:gd name="T4" fmla="*/ 2147483647 w 1120"/>
                <a:gd name="T5" fmla="*/ 2 h 252"/>
                <a:gd name="T6" fmla="*/ 2147483647 w 1120"/>
                <a:gd name="T7" fmla="*/ 2 h 252"/>
                <a:gd name="T8" fmla="*/ 2147483647 w 1120"/>
                <a:gd name="T9" fmla="*/ 2 h 252"/>
                <a:gd name="T10" fmla="*/ 2147483647 w 1120"/>
                <a:gd name="T11" fmla="*/ 2 h 252"/>
                <a:gd name="T12" fmla="*/ 2147483647 w 1120"/>
                <a:gd name="T13" fmla="*/ 2 h 252"/>
                <a:gd name="T14" fmla="*/ 2147483647 w 1120"/>
                <a:gd name="T15" fmla="*/ 2 h 252"/>
                <a:gd name="T16" fmla="*/ 2147483647 w 1120"/>
                <a:gd name="T17" fmla="*/ 2 h 252"/>
                <a:gd name="T18" fmla="*/ 2147483647 w 1120"/>
                <a:gd name="T19" fmla="*/ 2 h 252"/>
                <a:gd name="T20" fmla="*/ 2147483647 w 1120"/>
                <a:gd name="T21" fmla="*/ 2 h 252"/>
                <a:gd name="T22" fmla="*/ 2147483647 w 1120"/>
                <a:gd name="T23" fmla="*/ 2 h 252"/>
                <a:gd name="T24" fmla="*/ 2147483647 w 1120"/>
                <a:gd name="T25" fmla="*/ 2 h 252"/>
                <a:gd name="T26" fmla="*/ 2147483647 w 1120"/>
                <a:gd name="T27" fmla="*/ 2 h 252"/>
                <a:gd name="T28" fmla="*/ 2147483647 w 1120"/>
                <a:gd name="T29" fmla="*/ 2 h 252"/>
                <a:gd name="T30" fmla="*/ 2147483647 w 1120"/>
                <a:gd name="T31" fmla="*/ 2 h 252"/>
                <a:gd name="T32" fmla="*/ 2147483647 w 1120"/>
                <a:gd name="T33" fmla="*/ 2 h 252"/>
                <a:gd name="T34" fmla="*/ 2147483647 w 1120"/>
                <a:gd name="T35" fmla="*/ 2 h 252"/>
                <a:gd name="T36" fmla="*/ 2147483647 w 1120"/>
                <a:gd name="T37" fmla="*/ 2 h 252"/>
                <a:gd name="T38" fmla="*/ 2147483647 w 1120"/>
                <a:gd name="T39" fmla="*/ 2 h 252"/>
                <a:gd name="T40" fmla="*/ 2147483647 w 1120"/>
                <a:gd name="T41" fmla="*/ 2 h 252"/>
                <a:gd name="T42" fmla="*/ 2147483647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2147483647 w 1120"/>
                <a:gd name="T49" fmla="*/ 0 h 252"/>
                <a:gd name="T50" fmla="*/ 2147483647 w 1120"/>
                <a:gd name="T51" fmla="*/ 2 h 252"/>
                <a:gd name="T52" fmla="*/ 2147483647 w 1120"/>
                <a:gd name="T53" fmla="*/ 2 h 252"/>
                <a:gd name="T54" fmla="*/ 2147483647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1" name="Rectangle 12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F7F4DD"/>
                </a:gs>
                <a:gs pos="100000">
                  <a:srgbClr val="DACB5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342900" indent="-342900" eaLnBrk="1" hangingPunct="1">
                <a:buFont typeface="Wingdings" pitchFamily="2" charset="2"/>
                <a:buChar char="n"/>
              </a:pPr>
              <a:endParaRPr lang="zh-CN" altLang="en-US" sz="2200">
                <a:ea typeface="MS PGothic" pitchFamily="34" charset="-128"/>
                <a:cs typeface="宋体" pitchFamily="2" charset="-122"/>
              </a:endParaRPr>
            </a:p>
          </p:txBody>
        </p:sp>
      </p:grpSp>
      <p:sp>
        <p:nvSpPr>
          <p:cNvPr id="503816" name="Rectangle 8"/>
          <p:cNvSpPr>
            <a:spLocks noChangeArrowheads="1"/>
          </p:cNvSpPr>
          <p:nvPr/>
        </p:nvSpPr>
        <p:spPr bwMode="auto">
          <a:xfrm>
            <a:off x="395288" y="188913"/>
            <a:ext cx="4105275" cy="4667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folHlink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60363" indent="-360363" eaLnBrk="1" hangingPunct="1">
              <a:defRPr/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Scientific Advice and Policy</a:t>
            </a: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250825" y="1032024"/>
            <a:ext cx="8424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eaLnBrk="1" hangingPunct="1">
              <a:spcBef>
                <a:spcPts val="600"/>
              </a:spcBef>
              <a:buClr>
                <a:srgbClr val="FFCC00"/>
              </a:buClr>
              <a:buSzPct val="75000"/>
              <a:buFont typeface="Wingdings" pitchFamily="2" charset="2"/>
              <a:buChar char="l"/>
            </a:pPr>
            <a:r>
              <a:rPr lang="en-US" altLang="zh-CN" b="1">
                <a:solidFill>
                  <a:schemeClr val="tx1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</a:rPr>
              <a:t>Play an important role in shaping national S&amp;T policy and advising the Chinese government on national socio-economic development issues</a:t>
            </a:r>
          </a:p>
        </p:txBody>
      </p:sp>
      <p:grpSp>
        <p:nvGrpSpPr>
          <p:cNvPr id="17413" name="Group 2"/>
          <p:cNvGrpSpPr>
            <a:grpSpLocks/>
          </p:cNvGrpSpPr>
          <p:nvPr/>
        </p:nvGrpSpPr>
        <p:grpSpPr bwMode="auto">
          <a:xfrm>
            <a:off x="539750" y="5878661"/>
            <a:ext cx="6911975" cy="574675"/>
            <a:chOff x="1344" y="1680"/>
            <a:chExt cx="4685" cy="448"/>
          </a:xfrm>
        </p:grpSpPr>
        <p:sp>
          <p:nvSpPr>
            <p:cNvPr id="17428" name="Freeform 3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2147483647 w 1120"/>
                <a:gd name="T1" fmla="*/ 2 h 252"/>
                <a:gd name="T2" fmla="*/ 2147483647 w 1120"/>
                <a:gd name="T3" fmla="*/ 2 h 252"/>
                <a:gd name="T4" fmla="*/ 2147483647 w 1120"/>
                <a:gd name="T5" fmla="*/ 2 h 252"/>
                <a:gd name="T6" fmla="*/ 2147483647 w 1120"/>
                <a:gd name="T7" fmla="*/ 2 h 252"/>
                <a:gd name="T8" fmla="*/ 2147483647 w 1120"/>
                <a:gd name="T9" fmla="*/ 2 h 252"/>
                <a:gd name="T10" fmla="*/ 2147483647 w 1120"/>
                <a:gd name="T11" fmla="*/ 2 h 252"/>
                <a:gd name="T12" fmla="*/ 2147483647 w 1120"/>
                <a:gd name="T13" fmla="*/ 2 h 252"/>
                <a:gd name="T14" fmla="*/ 2147483647 w 1120"/>
                <a:gd name="T15" fmla="*/ 2 h 252"/>
                <a:gd name="T16" fmla="*/ 2147483647 w 1120"/>
                <a:gd name="T17" fmla="*/ 2 h 252"/>
                <a:gd name="T18" fmla="*/ 2147483647 w 1120"/>
                <a:gd name="T19" fmla="*/ 2 h 252"/>
                <a:gd name="T20" fmla="*/ 2147483647 w 1120"/>
                <a:gd name="T21" fmla="*/ 2 h 252"/>
                <a:gd name="T22" fmla="*/ 2147483647 w 1120"/>
                <a:gd name="T23" fmla="*/ 2 h 252"/>
                <a:gd name="T24" fmla="*/ 2147483647 w 1120"/>
                <a:gd name="T25" fmla="*/ 2 h 252"/>
                <a:gd name="T26" fmla="*/ 2147483647 w 1120"/>
                <a:gd name="T27" fmla="*/ 2 h 252"/>
                <a:gd name="T28" fmla="*/ 2147483647 w 1120"/>
                <a:gd name="T29" fmla="*/ 2 h 252"/>
                <a:gd name="T30" fmla="*/ 2147483647 w 1120"/>
                <a:gd name="T31" fmla="*/ 2 h 252"/>
                <a:gd name="T32" fmla="*/ 2147483647 w 1120"/>
                <a:gd name="T33" fmla="*/ 2 h 252"/>
                <a:gd name="T34" fmla="*/ 2147483647 w 1120"/>
                <a:gd name="T35" fmla="*/ 2 h 252"/>
                <a:gd name="T36" fmla="*/ 2147483647 w 1120"/>
                <a:gd name="T37" fmla="*/ 2 h 252"/>
                <a:gd name="T38" fmla="*/ 2147483647 w 1120"/>
                <a:gd name="T39" fmla="*/ 2 h 252"/>
                <a:gd name="T40" fmla="*/ 2147483647 w 1120"/>
                <a:gd name="T41" fmla="*/ 2 h 252"/>
                <a:gd name="T42" fmla="*/ 2147483647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2147483647 w 1120"/>
                <a:gd name="T49" fmla="*/ 0 h 252"/>
                <a:gd name="T50" fmla="*/ 2147483647 w 1120"/>
                <a:gd name="T51" fmla="*/ 2 h 252"/>
                <a:gd name="T52" fmla="*/ 2147483647 w 1120"/>
                <a:gd name="T53" fmla="*/ 2 h 252"/>
                <a:gd name="T54" fmla="*/ 2147483647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9" name="Rectangle 4"/>
            <p:cNvSpPr>
              <a:spLocks noChangeArrowheads="1"/>
            </p:cNvSpPr>
            <p:nvPr/>
          </p:nvSpPr>
          <p:spPr bwMode="gray">
            <a:xfrm>
              <a:off x="1344" y="1680"/>
              <a:ext cx="4685" cy="44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342900" indent="-342900" eaLnBrk="1" hangingPunct="1">
                <a:buClr>
                  <a:schemeClr val="tx1"/>
                </a:buClr>
                <a:buSzPct val="80000"/>
                <a:buFont typeface="Wingdings" pitchFamily="2" charset="2"/>
                <a:buChar char="l"/>
              </a:pPr>
              <a:endParaRPr lang="zh-CN" altLang="en-US" sz="2200">
                <a:ea typeface="MS PGothic" pitchFamily="34" charset="-128"/>
                <a:cs typeface="宋体" pitchFamily="2" charset="-122"/>
              </a:endParaRPr>
            </a:p>
          </p:txBody>
        </p:sp>
      </p:grpSp>
      <p:sp>
        <p:nvSpPr>
          <p:cNvPr id="17414" name="Rectangle 14"/>
          <p:cNvSpPr>
            <a:spLocks noChangeArrowheads="1"/>
          </p:cNvSpPr>
          <p:nvPr/>
        </p:nvSpPr>
        <p:spPr bwMode="auto">
          <a:xfrm>
            <a:off x="611188" y="5950099"/>
            <a:ext cx="7129462" cy="3381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68010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D7C245"/>
              </a:buClr>
              <a:buSzPct val="80000"/>
              <a:buFont typeface="Wingdings" pitchFamily="2" charset="2"/>
              <a:buChar char="l"/>
            </a:pPr>
            <a:r>
              <a:rPr lang="en-US" altLang="zh-CN" sz="1600" b="1">
                <a:solidFill>
                  <a:schemeClr val="tx1"/>
                </a:solidFill>
              </a:rPr>
              <a:t> Middle and long-term development  plans of scientific disciplines</a:t>
            </a:r>
          </a:p>
        </p:txBody>
      </p:sp>
      <p:grpSp>
        <p:nvGrpSpPr>
          <p:cNvPr id="17415" name="Group 6"/>
          <p:cNvGrpSpPr>
            <a:grpSpLocks/>
          </p:cNvGrpSpPr>
          <p:nvPr/>
        </p:nvGrpSpPr>
        <p:grpSpPr bwMode="auto">
          <a:xfrm>
            <a:off x="395288" y="3860949"/>
            <a:ext cx="8497887" cy="649287"/>
            <a:chOff x="1344" y="1680"/>
            <a:chExt cx="2928" cy="448"/>
          </a:xfrm>
        </p:grpSpPr>
        <p:sp>
          <p:nvSpPr>
            <p:cNvPr id="17426" name="Freeform 7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2147483647 w 1120"/>
                <a:gd name="T1" fmla="*/ 2 h 252"/>
                <a:gd name="T2" fmla="*/ 2147483647 w 1120"/>
                <a:gd name="T3" fmla="*/ 2 h 252"/>
                <a:gd name="T4" fmla="*/ 2147483647 w 1120"/>
                <a:gd name="T5" fmla="*/ 2 h 252"/>
                <a:gd name="T6" fmla="*/ 2147483647 w 1120"/>
                <a:gd name="T7" fmla="*/ 2 h 252"/>
                <a:gd name="T8" fmla="*/ 2147483647 w 1120"/>
                <a:gd name="T9" fmla="*/ 2 h 252"/>
                <a:gd name="T10" fmla="*/ 2147483647 w 1120"/>
                <a:gd name="T11" fmla="*/ 2 h 252"/>
                <a:gd name="T12" fmla="*/ 2147483647 w 1120"/>
                <a:gd name="T13" fmla="*/ 2 h 252"/>
                <a:gd name="T14" fmla="*/ 2147483647 w 1120"/>
                <a:gd name="T15" fmla="*/ 2 h 252"/>
                <a:gd name="T16" fmla="*/ 2147483647 w 1120"/>
                <a:gd name="T17" fmla="*/ 2 h 252"/>
                <a:gd name="T18" fmla="*/ 2147483647 w 1120"/>
                <a:gd name="T19" fmla="*/ 2 h 252"/>
                <a:gd name="T20" fmla="*/ 2147483647 w 1120"/>
                <a:gd name="T21" fmla="*/ 2 h 252"/>
                <a:gd name="T22" fmla="*/ 2147483647 w 1120"/>
                <a:gd name="T23" fmla="*/ 2 h 252"/>
                <a:gd name="T24" fmla="*/ 2147483647 w 1120"/>
                <a:gd name="T25" fmla="*/ 2 h 252"/>
                <a:gd name="T26" fmla="*/ 2147483647 w 1120"/>
                <a:gd name="T27" fmla="*/ 2 h 252"/>
                <a:gd name="T28" fmla="*/ 2147483647 w 1120"/>
                <a:gd name="T29" fmla="*/ 2 h 252"/>
                <a:gd name="T30" fmla="*/ 2147483647 w 1120"/>
                <a:gd name="T31" fmla="*/ 2 h 252"/>
                <a:gd name="T32" fmla="*/ 2147483647 w 1120"/>
                <a:gd name="T33" fmla="*/ 2 h 252"/>
                <a:gd name="T34" fmla="*/ 2147483647 w 1120"/>
                <a:gd name="T35" fmla="*/ 2 h 252"/>
                <a:gd name="T36" fmla="*/ 2147483647 w 1120"/>
                <a:gd name="T37" fmla="*/ 2 h 252"/>
                <a:gd name="T38" fmla="*/ 2147483647 w 1120"/>
                <a:gd name="T39" fmla="*/ 2 h 252"/>
                <a:gd name="T40" fmla="*/ 2147483647 w 1120"/>
                <a:gd name="T41" fmla="*/ 2 h 252"/>
                <a:gd name="T42" fmla="*/ 2147483647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2147483647 w 1120"/>
                <a:gd name="T49" fmla="*/ 0 h 252"/>
                <a:gd name="T50" fmla="*/ 2147483647 w 1120"/>
                <a:gd name="T51" fmla="*/ 2 h 252"/>
                <a:gd name="T52" fmla="*/ 2147483647 w 1120"/>
                <a:gd name="T53" fmla="*/ 2 h 252"/>
                <a:gd name="T54" fmla="*/ 2147483647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7" name="Rectangle 8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F6E1BD"/>
                </a:gs>
                <a:gs pos="100000">
                  <a:srgbClr val="EAB76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342900" indent="-342900" eaLnBrk="1" hangingPunct="1">
                <a:buFont typeface="Wingdings" pitchFamily="2" charset="2"/>
                <a:buChar char="n"/>
              </a:pPr>
              <a:endParaRPr lang="zh-CN" altLang="en-US" sz="2200">
                <a:ea typeface="MS PGothic" pitchFamily="34" charset="-128"/>
                <a:cs typeface="宋体" pitchFamily="2" charset="-122"/>
              </a:endParaRPr>
            </a:p>
          </p:txBody>
        </p:sp>
      </p:grpSp>
      <p:sp>
        <p:nvSpPr>
          <p:cNvPr id="17416" name="Rectangle 12"/>
          <p:cNvSpPr>
            <a:spLocks noChangeArrowheads="1"/>
          </p:cNvSpPr>
          <p:nvPr/>
        </p:nvSpPr>
        <p:spPr bwMode="auto">
          <a:xfrm>
            <a:off x="539750" y="3933974"/>
            <a:ext cx="8353425" cy="3381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68010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D7C245"/>
              </a:buClr>
              <a:buSzPct val="80000"/>
              <a:buFont typeface="Wingdings" pitchFamily="2" charset="2"/>
              <a:buChar char="l"/>
            </a:pPr>
            <a:r>
              <a:rPr lang="en-US" altLang="zh-CN" sz="1600" b="1">
                <a:solidFill>
                  <a:schemeClr val="tx1"/>
                </a:solidFill>
              </a:rPr>
              <a:t> Socio-economic development and sustainability: energy, environment, health, etc</a:t>
            </a:r>
          </a:p>
        </p:txBody>
      </p:sp>
      <p:sp>
        <p:nvSpPr>
          <p:cNvPr id="17417" name="Rectangle 21"/>
          <p:cNvSpPr>
            <a:spLocks noChangeArrowheads="1"/>
          </p:cNvSpPr>
          <p:nvPr/>
        </p:nvSpPr>
        <p:spPr bwMode="auto">
          <a:xfrm>
            <a:off x="611188" y="2060724"/>
            <a:ext cx="8064500" cy="3365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68010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D7C245"/>
              </a:buClr>
              <a:buSzPct val="80000"/>
              <a:buFont typeface="Wingdings" pitchFamily="2" charset="2"/>
              <a:buChar char="l"/>
            </a:pPr>
            <a:r>
              <a:rPr lang="en-US" altLang="zh-CN" sz="1600" b="1">
                <a:solidFill>
                  <a:schemeClr val="tx1"/>
                </a:solidFill>
              </a:rPr>
              <a:t> National programs, initiatives, and major decision-making on S&amp;T development</a:t>
            </a:r>
          </a:p>
        </p:txBody>
      </p:sp>
      <p:pic>
        <p:nvPicPr>
          <p:cNvPr id="17418" name="Picture 26" descr="37253213167661917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565549"/>
            <a:ext cx="12239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8" descr="u=207730982,554390152&amp;fm=21&amp;g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565549"/>
            <a:ext cx="12954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30" descr="2009100917001015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824311"/>
            <a:ext cx="23034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32" descr="u=1872095552,971393969&amp;fm=23&amp;gp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510236"/>
            <a:ext cx="1728787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50" descr="photo21441_100.htm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510236"/>
            <a:ext cx="187325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53" descr="11f4cabe75c1818ca8a589d34b0423b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510236"/>
            <a:ext cx="16922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57" descr="水资源短缺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510236"/>
            <a:ext cx="1871663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图片 17" descr="CAS-ICON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-100013"/>
            <a:ext cx="1135062" cy="115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8313" y="188913"/>
            <a:ext cx="6048375" cy="650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folHlink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60363" indent="-360363" eaLnBrk="1" hangingPunct="1">
              <a:defRPr/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Technology Transfer and Commercialization</a:t>
            </a:r>
          </a:p>
        </p:txBody>
      </p:sp>
      <p:sp>
        <p:nvSpPr>
          <p:cNvPr id="18435" name="Rectangle 17"/>
          <p:cNvSpPr>
            <a:spLocks noChangeArrowheads="1"/>
          </p:cNvSpPr>
          <p:nvPr/>
        </p:nvSpPr>
        <p:spPr bwMode="auto">
          <a:xfrm>
            <a:off x="250825" y="4508500"/>
            <a:ext cx="4249738" cy="2151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68010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1800" b="1">
                <a:solidFill>
                  <a:schemeClr val="tx1"/>
                </a:solidFill>
                <a:latin typeface="Calibri" pitchFamily="34" charset="0"/>
              </a:rPr>
              <a:t>Top 6 major fields for technology transfer</a:t>
            </a:r>
          </a:p>
          <a:p>
            <a:pPr eaLnBrk="1" hangingPunct="1"/>
            <a:endParaRPr lang="en-US" altLang="zh-CN" sz="900" b="1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buClr>
                <a:srgbClr val="FFCC00"/>
              </a:buClr>
              <a:buSzPct val="60000"/>
              <a:buFont typeface="Wingdings" pitchFamily="2" charset="2"/>
              <a:buChar char="l"/>
            </a:pPr>
            <a:r>
              <a:rPr lang="en-US" altLang="zh-CN" sz="1800" i="1">
                <a:solidFill>
                  <a:schemeClr val="tx1"/>
                </a:solidFill>
                <a:latin typeface="Calibri" pitchFamily="34" charset="0"/>
              </a:rPr>
              <a:t> Novel materials</a:t>
            </a:r>
          </a:p>
          <a:p>
            <a:pPr eaLnBrk="1" hangingPunct="1">
              <a:buClr>
                <a:srgbClr val="FFCC00"/>
              </a:buClr>
              <a:buSzPct val="60000"/>
              <a:buFont typeface="Wingdings" pitchFamily="2" charset="2"/>
              <a:buChar char="l"/>
            </a:pPr>
            <a:r>
              <a:rPr lang="en-US" altLang="zh-CN" sz="1800" i="1">
                <a:solidFill>
                  <a:schemeClr val="tx1"/>
                </a:solidFill>
                <a:latin typeface="Calibri" pitchFamily="34" charset="0"/>
              </a:rPr>
              <a:t> Advanced manufacturing</a:t>
            </a:r>
          </a:p>
          <a:p>
            <a:pPr eaLnBrk="1" hangingPunct="1">
              <a:buClr>
                <a:srgbClr val="FFCC00"/>
              </a:buClr>
              <a:buSzPct val="60000"/>
              <a:buFont typeface="Wingdings" pitchFamily="2" charset="2"/>
              <a:buChar char="l"/>
            </a:pPr>
            <a:r>
              <a:rPr lang="en-US" altLang="zh-CN" sz="1800" i="1">
                <a:solidFill>
                  <a:schemeClr val="tx1"/>
                </a:solidFill>
                <a:latin typeface="Calibri" pitchFamily="34" charset="0"/>
              </a:rPr>
              <a:t> Biomedicine and medical equipment</a:t>
            </a:r>
          </a:p>
          <a:p>
            <a:pPr eaLnBrk="1" hangingPunct="1">
              <a:buClr>
                <a:srgbClr val="FFCC00"/>
              </a:buClr>
              <a:buSzPct val="60000"/>
              <a:buFont typeface="Wingdings" pitchFamily="2" charset="2"/>
              <a:buChar char="l"/>
            </a:pPr>
            <a:r>
              <a:rPr lang="en-US" altLang="zh-CN" sz="1800" i="1">
                <a:solidFill>
                  <a:schemeClr val="tx1"/>
                </a:solidFill>
                <a:latin typeface="Calibri" pitchFamily="34" charset="0"/>
              </a:rPr>
              <a:t> Agricultural technology</a:t>
            </a:r>
          </a:p>
          <a:p>
            <a:pPr eaLnBrk="1" hangingPunct="1">
              <a:buClr>
                <a:srgbClr val="FFCC00"/>
              </a:buClr>
              <a:buSzPct val="60000"/>
              <a:buFont typeface="Wingdings" pitchFamily="2" charset="2"/>
              <a:buChar char="l"/>
            </a:pPr>
            <a:r>
              <a:rPr lang="en-US" altLang="zh-CN" sz="1800" i="1">
                <a:solidFill>
                  <a:schemeClr val="tx1"/>
                </a:solidFill>
                <a:latin typeface="Calibri" pitchFamily="34" charset="0"/>
              </a:rPr>
              <a:t> Electronics and IT Technology</a:t>
            </a:r>
          </a:p>
          <a:p>
            <a:pPr eaLnBrk="1" hangingPunct="1">
              <a:buClr>
                <a:srgbClr val="FFCC00"/>
              </a:buClr>
              <a:buSzPct val="60000"/>
              <a:buFont typeface="Wingdings" pitchFamily="2" charset="2"/>
              <a:buChar char="l"/>
            </a:pPr>
            <a:r>
              <a:rPr lang="en-US" altLang="zh-CN" sz="1800" i="1">
                <a:solidFill>
                  <a:schemeClr val="tx1"/>
                </a:solidFill>
                <a:latin typeface="Calibri" pitchFamily="34" charset="0"/>
              </a:rPr>
              <a:t> New energy technology</a:t>
            </a:r>
            <a:endParaRPr lang="zh-CN" altLang="en-US" sz="1800" i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436" name="Rectangle 19"/>
          <p:cNvSpPr>
            <a:spLocks noChangeArrowheads="1"/>
          </p:cNvSpPr>
          <p:nvPr/>
        </p:nvSpPr>
        <p:spPr bwMode="auto">
          <a:xfrm>
            <a:off x="250825" y="908050"/>
            <a:ext cx="8497888" cy="11906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68010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FFCC00"/>
              </a:buClr>
              <a:buSzPct val="60000"/>
              <a:buFont typeface="Wingdings" pitchFamily="2" charset="2"/>
              <a:buChar char="l"/>
            </a:pPr>
            <a:r>
              <a:rPr lang="en-US" altLang="zh-CN" sz="1800">
                <a:solidFill>
                  <a:schemeClr val="tx1"/>
                </a:solidFill>
              </a:rPr>
              <a:t> </a:t>
            </a:r>
            <a:r>
              <a:rPr lang="en-US" altLang="zh-CN" sz="1800" b="1">
                <a:solidFill>
                  <a:schemeClr val="tx1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</a:rPr>
              <a:t>Translate research results into value-added technology and products</a:t>
            </a:r>
          </a:p>
          <a:p>
            <a:pPr eaLnBrk="1" hangingPunct="1">
              <a:buClr>
                <a:srgbClr val="FFCC00"/>
              </a:buClr>
              <a:buSzPct val="60000"/>
              <a:buFont typeface="Wingdings" pitchFamily="2" charset="2"/>
              <a:buChar char="l"/>
            </a:pPr>
            <a:r>
              <a:rPr lang="en-US" altLang="zh-CN" sz="1800" b="1">
                <a:solidFill>
                  <a:schemeClr val="tx1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</a:rPr>
              <a:t> Partner with local government and industry</a:t>
            </a:r>
          </a:p>
          <a:p>
            <a:pPr eaLnBrk="1" hangingPunct="1">
              <a:buClr>
                <a:srgbClr val="FFCC00"/>
              </a:buClr>
              <a:buSzPct val="60000"/>
              <a:buFont typeface="Wingdings" pitchFamily="2" charset="2"/>
              <a:buChar char="l"/>
            </a:pPr>
            <a:r>
              <a:rPr lang="en-US" altLang="zh-CN" sz="1800" b="1">
                <a:solidFill>
                  <a:schemeClr val="tx1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</a:rPr>
              <a:t> Establish joint research institutes, technology transfer centers and incubation centers </a:t>
            </a:r>
          </a:p>
          <a:p>
            <a:pPr eaLnBrk="1" hangingPunct="1">
              <a:buClr>
                <a:srgbClr val="FFCC00"/>
              </a:buClr>
              <a:buSzPct val="60000"/>
              <a:buFont typeface="Wingdings" pitchFamily="2" charset="2"/>
              <a:buChar char="l"/>
            </a:pPr>
            <a:r>
              <a:rPr lang="en-US" altLang="zh-CN" sz="1800" b="1">
                <a:solidFill>
                  <a:schemeClr val="tx1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</a:rPr>
              <a:t> Serve regional economic development</a:t>
            </a:r>
          </a:p>
        </p:txBody>
      </p:sp>
      <p:graphicFrame>
        <p:nvGraphicFramePr>
          <p:cNvPr id="18437" name="Object 7"/>
          <p:cNvGraphicFramePr>
            <a:graphicFrameLocks noChangeAspect="1"/>
          </p:cNvGraphicFramePr>
          <p:nvPr/>
        </p:nvGraphicFramePr>
        <p:xfrm>
          <a:off x="4427538" y="3357563"/>
          <a:ext cx="4537075" cy="295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图表" r:id="rId4" imgW="7607300" imgH="4559300" progId="MSGraph.Chart.8">
                  <p:embed followColorScheme="full"/>
                </p:oleObj>
              </mc:Choice>
              <mc:Fallback>
                <p:oleObj name="图表" r:id="rId4" imgW="7607300" imgH="4559300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357563"/>
                        <a:ext cx="4537075" cy="295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716463" y="2708275"/>
            <a:ext cx="3959225" cy="5318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7A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zh-CN" sz="16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  <a:t>Sales revenue and profit as a result of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zh-CN" sz="16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  <a:t> CAS technology transfer</a:t>
            </a:r>
          </a:p>
        </p:txBody>
      </p:sp>
      <p:pic>
        <p:nvPicPr>
          <p:cNvPr id="18439" name="图片 17" descr="CAS-ICO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-100013"/>
            <a:ext cx="1135062" cy="115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9" name="Group 107"/>
          <p:cNvGraphicFramePr>
            <a:graphicFrameLocks noGrp="1"/>
          </p:cNvGraphicFramePr>
          <p:nvPr/>
        </p:nvGraphicFramePr>
        <p:xfrm>
          <a:off x="323850" y="2276475"/>
          <a:ext cx="4033838" cy="2193944"/>
        </p:xfrm>
        <a:graphic>
          <a:graphicData uri="http://schemas.openxmlformats.org/drawingml/2006/table">
            <a:tbl>
              <a:tblPr/>
              <a:tblGrid>
                <a:gridCol w="1676400"/>
                <a:gridCol w="1939925"/>
                <a:gridCol w="417513"/>
              </a:tblGrid>
              <a:tr h="457042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宋体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宋体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宋体" pitchFamily="2" charset="-122"/>
                        </a:rPr>
                        <a:t>With local government</a:t>
                      </a:r>
                    </a:p>
                  </a:txBody>
                  <a:tcPr marT="45643" marB="45643" horzOverflow="overflow">
                    <a:lnL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宋体" pitchFamily="2" charset="-122"/>
                        </a:rPr>
                        <a:t>Jointly established institutes</a:t>
                      </a:r>
                    </a:p>
                  </a:txBody>
                  <a:tcPr marT="45643" marB="45643" horzOverflow="overflow">
                    <a:lnL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宋体" pitchFamily="2" charset="-122"/>
                        </a:rPr>
                        <a:t>11</a:t>
                      </a:r>
                    </a:p>
                  </a:txBody>
                  <a:tcPr marT="45643" marB="45643" horzOverflow="overflow">
                    <a:lnL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5"/>
                      </a:srgbClr>
                    </a:solidFill>
                  </a:tcPr>
                </a:tc>
              </a:tr>
              <a:tr h="4570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宋体" pitchFamily="2" charset="-122"/>
                        </a:rPr>
                        <a:t>CAS technology transfer or incubation centers</a:t>
                      </a:r>
                    </a:p>
                  </a:txBody>
                  <a:tcPr marT="45643" marB="45643" horzOverflow="overflow">
                    <a:lnL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宋体" pitchFamily="2" charset="-122"/>
                        </a:rPr>
                        <a:t>28</a:t>
                      </a:r>
                    </a:p>
                  </a:txBody>
                  <a:tcPr marT="45643" marB="45643" horzOverflow="overflow">
                    <a:lnL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5"/>
                      </a:srgbClr>
                    </a:solidFill>
                  </a:tcPr>
                </a:tc>
              </a:tr>
              <a:tr h="6399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宋体" pitchFamily="2" charset="-122"/>
                        </a:rPr>
                        <a:t>Institute-level technology transfer or incubation centers</a:t>
                      </a:r>
                    </a:p>
                  </a:txBody>
                  <a:tcPr marT="45643" marB="45643" horzOverflow="overflow">
                    <a:lnL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宋体" pitchFamily="2" charset="-122"/>
                        </a:rPr>
                        <a:t>349</a:t>
                      </a:r>
                    </a:p>
                  </a:txBody>
                  <a:tcPr marT="45643" marB="45643" horzOverflow="overflow">
                    <a:lnL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5"/>
                      </a:srgbClr>
                    </a:solidFill>
                  </a:tcPr>
                </a:tc>
              </a:tr>
              <a:tr h="6399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宋体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宋体" pitchFamily="2" charset="-122"/>
                        </a:rPr>
                        <a:t>With industry</a:t>
                      </a:r>
                    </a:p>
                  </a:txBody>
                  <a:tcPr marT="45643" marB="45643" horzOverflow="overflow">
                    <a:lnL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宋体" pitchFamily="2" charset="-122"/>
                        </a:rPr>
                        <a:t>Institute-level technology centers or engineering centers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T="45643" marB="45643" horzOverflow="overflow">
                    <a:lnL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宋体" pitchFamily="2" charset="-122"/>
                        </a:rPr>
                        <a:t>392</a:t>
                      </a:r>
                    </a:p>
                  </a:txBody>
                  <a:tcPr marT="45643" marB="45643" horzOverflow="overflow">
                    <a:lnL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97063"/>
            <a:ext cx="359727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2"/>
          <p:cNvSpPr txBox="1">
            <a:spLocks noChangeArrowheads="1"/>
          </p:cNvSpPr>
          <p:nvPr/>
        </p:nvSpPr>
        <p:spPr bwMode="auto">
          <a:xfrm>
            <a:off x="1258888" y="1196975"/>
            <a:ext cx="6965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zh-CN" sz="2400" b="1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2013 Nature Publishing Index for Institutions in China </a:t>
            </a:r>
            <a:endParaRPr lang="zh-CN" altLang="en-US" sz="2400" b="1" i="1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宋体" pitchFamily="2" charset="-122"/>
            </a:endParaRPr>
          </a:p>
        </p:txBody>
      </p:sp>
      <p:pic>
        <p:nvPicPr>
          <p:cNvPr id="19459" name="图片 17" descr="CAS-IC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-100013"/>
            <a:ext cx="1135062" cy="115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组 2"/>
          <p:cNvGrpSpPr>
            <a:grpSpLocks/>
          </p:cNvGrpSpPr>
          <p:nvPr/>
        </p:nvGrpSpPr>
        <p:grpSpPr bwMode="auto">
          <a:xfrm>
            <a:off x="214313" y="2024063"/>
            <a:ext cx="8861425" cy="3571875"/>
            <a:chOff x="109303" y="3772459"/>
            <a:chExt cx="8911336" cy="2853224"/>
          </a:xfrm>
        </p:grpSpPr>
        <p:graphicFrame>
          <p:nvGraphicFramePr>
            <p:cNvPr id="19463" name="图表 6"/>
            <p:cNvGraphicFramePr>
              <a:graphicFrameLocks/>
            </p:cNvGraphicFramePr>
            <p:nvPr/>
          </p:nvGraphicFramePr>
          <p:xfrm>
            <a:off x="109303" y="3772459"/>
            <a:ext cx="6398537" cy="2853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15" name="工作表" r:id="rId4" imgW="6381620" imgH="2752576" progId="Excel.Sheet.8">
                    <p:embed/>
                  </p:oleObj>
                </mc:Choice>
                <mc:Fallback>
                  <p:oleObj name="工作表" r:id="rId4" imgW="6381620" imgH="2752576" progId="Excel.Sheet.8">
                    <p:embed/>
                    <p:pic>
                      <p:nvPicPr>
                        <p:cNvPr id="0" name="图表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303" y="3772459"/>
                          <a:ext cx="6398537" cy="2853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464" name="组合 21"/>
            <p:cNvGrpSpPr>
              <a:grpSpLocks/>
            </p:cNvGrpSpPr>
            <p:nvPr/>
          </p:nvGrpSpPr>
          <p:grpSpPr bwMode="auto">
            <a:xfrm>
              <a:off x="1042886" y="3862825"/>
              <a:ext cx="7977753" cy="2401534"/>
              <a:chOff x="1042886" y="3862825"/>
              <a:chExt cx="7977753" cy="2401534"/>
            </a:xfrm>
          </p:grpSpPr>
          <p:sp>
            <p:nvSpPr>
              <p:cNvPr id="8" name="线形标注 1 7"/>
              <p:cNvSpPr/>
              <p:nvPr/>
            </p:nvSpPr>
            <p:spPr>
              <a:xfrm>
                <a:off x="1043221" y="3862493"/>
                <a:ext cx="2159986" cy="154708"/>
              </a:xfrm>
              <a:prstGeom prst="borderCallout1">
                <a:avLst>
                  <a:gd name="adj1" fmla="val 42008"/>
                  <a:gd name="adj2" fmla="val -446"/>
                  <a:gd name="adj3" fmla="val 1012420"/>
                  <a:gd name="adj4" fmla="val -15097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altLang="zh-CN" sz="1200" b="1">
                    <a:solidFill>
                      <a:srgbClr val="FFFFFF"/>
                    </a:solidFill>
                    <a:latin typeface="Times" charset="0"/>
                  </a:rPr>
                  <a:t>CAS (1)</a:t>
                </a:r>
                <a:endParaRPr lang="zh-CN" altLang="en-US" sz="1200" b="1">
                  <a:solidFill>
                    <a:srgbClr val="FFFFFF"/>
                  </a:solidFill>
                  <a:latin typeface="Times" charset="0"/>
                </a:endParaRPr>
              </a:p>
            </p:txBody>
          </p:sp>
          <p:sp>
            <p:nvSpPr>
              <p:cNvPr id="11" name="线形标注 1 10"/>
              <p:cNvSpPr/>
              <p:nvPr/>
            </p:nvSpPr>
            <p:spPr>
              <a:xfrm>
                <a:off x="1453507" y="4050172"/>
                <a:ext cx="2519185" cy="169925"/>
              </a:xfrm>
              <a:prstGeom prst="borderCallout1">
                <a:avLst>
                  <a:gd name="adj1" fmla="val 42008"/>
                  <a:gd name="adj2" fmla="val -446"/>
                  <a:gd name="adj3" fmla="val 979872"/>
                  <a:gd name="adj4" fmla="val -15207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altLang="zh-CN" sz="1200" b="1" dirty="0">
                    <a:solidFill>
                      <a:srgbClr val="FFFFFF"/>
                    </a:solidFill>
                  </a:rPr>
                  <a:t>University of S&amp;T of China (2)</a:t>
                </a:r>
                <a:endParaRPr lang="zh-CN" altLang="en-US" sz="12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线形标注 1 11"/>
              <p:cNvSpPr/>
              <p:nvPr/>
            </p:nvSpPr>
            <p:spPr>
              <a:xfrm>
                <a:off x="1967561" y="4251801"/>
                <a:ext cx="2519185" cy="169925"/>
              </a:xfrm>
              <a:prstGeom prst="borderCallout1">
                <a:avLst>
                  <a:gd name="adj1" fmla="val 42008"/>
                  <a:gd name="adj2" fmla="val -446"/>
                  <a:gd name="adj3" fmla="val 886706"/>
                  <a:gd name="adj4" fmla="val -15047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altLang="zh-CN" sz="1200" b="1" dirty="0">
                    <a:solidFill>
                      <a:srgbClr val="FFFFFF"/>
                    </a:solidFill>
                    <a:latin typeface="Times" charset="0"/>
                  </a:rPr>
                  <a:t> Tsinghua University </a:t>
                </a:r>
                <a:r>
                  <a:rPr lang="en-US" altLang="zh-CN" sz="1200" b="1" dirty="0">
                    <a:solidFill>
                      <a:srgbClr val="FFFFFF"/>
                    </a:solidFill>
                  </a:rPr>
                  <a:t> (3)</a:t>
                </a:r>
                <a:endParaRPr lang="zh-CN" altLang="en-US" sz="12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线形标注 1 12"/>
              <p:cNvSpPr/>
              <p:nvPr/>
            </p:nvSpPr>
            <p:spPr>
              <a:xfrm>
                <a:off x="2483211" y="4454696"/>
                <a:ext cx="2512799" cy="171193"/>
              </a:xfrm>
              <a:prstGeom prst="borderCallout1">
                <a:avLst>
                  <a:gd name="adj1" fmla="val 42008"/>
                  <a:gd name="adj2" fmla="val -446"/>
                  <a:gd name="adj3" fmla="val 803271"/>
                  <a:gd name="adj4" fmla="val -14623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altLang="zh-CN" sz="1200" b="1">
                    <a:solidFill>
                      <a:srgbClr val="FFFFFF"/>
                    </a:solidFill>
                  </a:rPr>
                  <a:t>Peking</a:t>
                </a:r>
                <a:r>
                  <a:rPr lang="zh-CN" altLang="en-US" sz="1200" b="1">
                    <a:solidFill>
                      <a:srgbClr val="FFFFFF"/>
                    </a:solidFill>
                  </a:rPr>
                  <a:t> </a:t>
                </a:r>
                <a:r>
                  <a:rPr lang="en-US" altLang="zh-CN" sz="1200" b="1">
                    <a:solidFill>
                      <a:srgbClr val="FFFFFF"/>
                    </a:solidFill>
                  </a:rPr>
                  <a:t>University (4)</a:t>
                </a:r>
                <a:endParaRPr lang="zh-CN" altLang="en-US" sz="1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线形标注 1 13"/>
              <p:cNvSpPr/>
              <p:nvPr/>
            </p:nvSpPr>
            <p:spPr>
              <a:xfrm>
                <a:off x="3008441" y="4653788"/>
                <a:ext cx="2511202" cy="169925"/>
              </a:xfrm>
              <a:prstGeom prst="borderCallout1">
                <a:avLst>
                  <a:gd name="adj1" fmla="val 42008"/>
                  <a:gd name="adj2" fmla="val -446"/>
                  <a:gd name="adj3" fmla="val 797595"/>
                  <a:gd name="adj4" fmla="val -16080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altLang="zh-CN" sz="1200" b="1" dirty="0">
                    <a:solidFill>
                      <a:srgbClr val="FFFFFF"/>
                    </a:solidFill>
                    <a:latin typeface="Times" charset="0"/>
                  </a:rPr>
                  <a:t>Nanjing University (5)</a:t>
                </a:r>
                <a:endParaRPr lang="zh-CN" altLang="en-US" sz="1200" b="1" dirty="0">
                  <a:solidFill>
                    <a:srgbClr val="FFFFFF"/>
                  </a:solidFill>
                  <a:latin typeface="Times" charset="0"/>
                </a:endParaRPr>
              </a:p>
            </p:txBody>
          </p:sp>
          <p:sp>
            <p:nvSpPr>
              <p:cNvPr id="15" name="线形标注 1 14"/>
              <p:cNvSpPr/>
              <p:nvPr/>
            </p:nvSpPr>
            <p:spPr>
              <a:xfrm>
                <a:off x="3501741" y="4861756"/>
                <a:ext cx="2512799" cy="169925"/>
              </a:xfrm>
              <a:prstGeom prst="borderCallout1">
                <a:avLst>
                  <a:gd name="adj1" fmla="val 42008"/>
                  <a:gd name="adj2" fmla="val -446"/>
                  <a:gd name="adj3" fmla="val 708522"/>
                  <a:gd name="adj4" fmla="val -15654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altLang="zh-CN" sz="1200" b="1" dirty="0" err="1">
                    <a:solidFill>
                      <a:srgbClr val="FFFFFF"/>
                    </a:solidFill>
                    <a:latin typeface="Times" charset="0"/>
                  </a:rPr>
                  <a:t>Fudan</a:t>
                </a:r>
                <a:r>
                  <a:rPr lang="en-US" altLang="zh-CN" sz="1200" b="1" dirty="0">
                    <a:solidFill>
                      <a:srgbClr val="FFFFFF"/>
                    </a:solidFill>
                    <a:latin typeface="Times" charset="0"/>
                  </a:rPr>
                  <a:t> University</a:t>
                </a:r>
                <a:r>
                  <a:rPr lang="zh-CN" altLang="en-US" sz="1200" b="1" dirty="0">
                    <a:solidFill>
                      <a:srgbClr val="FFFFFF"/>
                    </a:solidFill>
                    <a:latin typeface="Times" charset="0"/>
                  </a:rPr>
                  <a:t> </a:t>
                </a:r>
                <a:r>
                  <a:rPr lang="en-US" altLang="zh-CN" sz="1200" b="1" dirty="0">
                    <a:solidFill>
                      <a:srgbClr val="FFFFFF"/>
                    </a:solidFill>
                    <a:latin typeface="Times" charset="0"/>
                  </a:rPr>
                  <a:t>(7)</a:t>
                </a:r>
                <a:endParaRPr lang="zh-CN" altLang="en-US" sz="1200" b="1" dirty="0">
                  <a:solidFill>
                    <a:srgbClr val="FFFFFF"/>
                  </a:solidFill>
                  <a:latin typeface="Times" charset="0"/>
                </a:endParaRPr>
              </a:p>
            </p:txBody>
          </p:sp>
          <p:sp>
            <p:nvSpPr>
              <p:cNvPr id="16" name="线形标注 1 15"/>
              <p:cNvSpPr/>
              <p:nvPr/>
            </p:nvSpPr>
            <p:spPr>
              <a:xfrm>
                <a:off x="4050916" y="5065921"/>
                <a:ext cx="2511203" cy="169925"/>
              </a:xfrm>
              <a:prstGeom prst="borderCallout1">
                <a:avLst>
                  <a:gd name="adj1" fmla="val 42008"/>
                  <a:gd name="adj2" fmla="val -446"/>
                  <a:gd name="adj3" fmla="val 582884"/>
                  <a:gd name="adj4" fmla="val -14378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altLang="zh-CN" sz="1200" b="1" dirty="0">
                    <a:solidFill>
                      <a:srgbClr val="FFFFFF"/>
                    </a:solidFill>
                  </a:rPr>
                  <a:t>Zhejiang University (8)</a:t>
                </a:r>
                <a:endParaRPr lang="zh-CN" altLang="en-US" sz="12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线形标注 1 16"/>
              <p:cNvSpPr/>
              <p:nvPr/>
            </p:nvSpPr>
            <p:spPr>
              <a:xfrm>
                <a:off x="4542620" y="5266280"/>
                <a:ext cx="2511203" cy="169925"/>
              </a:xfrm>
              <a:prstGeom prst="borderCallout1">
                <a:avLst>
                  <a:gd name="adj1" fmla="val 42008"/>
                  <a:gd name="adj2" fmla="val -446"/>
                  <a:gd name="adj3" fmla="val 473837"/>
                  <a:gd name="adj4" fmla="val -11977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altLang="zh-CN" sz="1200" b="1" dirty="0">
                    <a:solidFill>
                      <a:srgbClr val="FFFFFF"/>
                    </a:solidFill>
                  </a:rPr>
                  <a:t>Xiamen University (9)</a:t>
                </a:r>
                <a:endParaRPr lang="zh-CN" altLang="en-US" sz="12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线形标注 1 17"/>
              <p:cNvSpPr/>
              <p:nvPr/>
            </p:nvSpPr>
            <p:spPr>
              <a:xfrm>
                <a:off x="5053482" y="5475516"/>
                <a:ext cx="2512799" cy="169925"/>
              </a:xfrm>
              <a:prstGeom prst="borderCallout1">
                <a:avLst>
                  <a:gd name="adj1" fmla="val 42008"/>
                  <a:gd name="adj2" fmla="val -446"/>
                  <a:gd name="adj3" fmla="val 434508"/>
                  <a:gd name="adj4" fmla="val -13867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altLang="zh-CN" sz="1200" b="1" dirty="0">
                    <a:solidFill>
                      <a:srgbClr val="FFFFFF"/>
                    </a:solidFill>
                  </a:rPr>
                  <a:t>Shanghai </a:t>
                </a:r>
                <a:r>
                  <a:rPr lang="en-US" altLang="zh-CN" sz="1200" b="1" dirty="0" err="1">
                    <a:solidFill>
                      <a:srgbClr val="FFFFFF"/>
                    </a:solidFill>
                  </a:rPr>
                  <a:t>Jiaotong</a:t>
                </a:r>
                <a:r>
                  <a:rPr lang="en-US" altLang="zh-CN" sz="1200" b="1" dirty="0">
                    <a:solidFill>
                      <a:srgbClr val="FFFFFF"/>
                    </a:solidFill>
                  </a:rPr>
                  <a:t> University (10)</a:t>
                </a:r>
                <a:endParaRPr lang="zh-CN" altLang="en-US" sz="12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线形标注 1 18"/>
              <p:cNvSpPr/>
              <p:nvPr/>
            </p:nvSpPr>
            <p:spPr>
              <a:xfrm>
                <a:off x="5522835" y="5686021"/>
                <a:ext cx="2511203" cy="169925"/>
              </a:xfrm>
              <a:prstGeom prst="borderCallout1">
                <a:avLst>
                  <a:gd name="adj1" fmla="val 42008"/>
                  <a:gd name="adj2" fmla="val -446"/>
                  <a:gd name="adj3" fmla="val 321486"/>
                  <a:gd name="adj4" fmla="val -11333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altLang="zh-CN" sz="1200" b="1" dirty="0">
                    <a:solidFill>
                      <a:srgbClr val="FFFFFF"/>
                    </a:solidFill>
                  </a:rPr>
                  <a:t>Sun </a:t>
                </a:r>
                <a:r>
                  <a:rPr lang="en-US" altLang="zh-CN" sz="1200" b="1" dirty="0" err="1">
                    <a:solidFill>
                      <a:srgbClr val="FFFFFF"/>
                    </a:solidFill>
                  </a:rPr>
                  <a:t>Yat-sen</a:t>
                </a:r>
                <a:r>
                  <a:rPr lang="en-US" altLang="zh-CN" sz="1200" b="1" dirty="0">
                    <a:solidFill>
                      <a:srgbClr val="FFFFFF"/>
                    </a:solidFill>
                  </a:rPr>
                  <a:t> University (11)</a:t>
                </a:r>
                <a:endParaRPr lang="zh-CN" altLang="en-US" sz="12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线形标注 1 19"/>
              <p:cNvSpPr/>
              <p:nvPr/>
            </p:nvSpPr>
            <p:spPr>
              <a:xfrm>
                <a:off x="6014539" y="5888917"/>
                <a:ext cx="2511203" cy="169925"/>
              </a:xfrm>
              <a:prstGeom prst="borderCallout1">
                <a:avLst>
                  <a:gd name="adj1" fmla="val 42008"/>
                  <a:gd name="adj2" fmla="val -446"/>
                  <a:gd name="adj3" fmla="val 227416"/>
                  <a:gd name="adj4" fmla="val -9706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altLang="zh-CN" sz="1200" dirty="0">
                    <a:solidFill>
                      <a:srgbClr val="FFFFFF"/>
                    </a:solidFill>
                  </a:rPr>
                  <a:t>Hong Kong University </a:t>
                </a:r>
                <a:r>
                  <a:rPr lang="en-US" altLang="zh-CN" sz="1200" b="1" dirty="0">
                    <a:solidFill>
                      <a:srgbClr val="FFFFFF"/>
                    </a:solidFill>
                  </a:rPr>
                  <a:t>(13)</a:t>
                </a:r>
                <a:endParaRPr lang="zh-CN" altLang="en-US" sz="12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线形标注 1 20"/>
              <p:cNvSpPr/>
              <p:nvPr/>
            </p:nvSpPr>
            <p:spPr>
              <a:xfrm>
                <a:off x="6507840" y="6094349"/>
                <a:ext cx="2512799" cy="169925"/>
              </a:xfrm>
              <a:prstGeom prst="borderCallout1">
                <a:avLst>
                  <a:gd name="adj1" fmla="val 42008"/>
                  <a:gd name="adj2" fmla="val -446"/>
                  <a:gd name="adj3" fmla="val 171812"/>
                  <a:gd name="adj4" fmla="val -7678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altLang="zh-CN" sz="1200" dirty="0">
                    <a:solidFill>
                      <a:srgbClr val="FFFFFF"/>
                    </a:solidFill>
                  </a:rPr>
                  <a:t>The Chinese University of HK </a:t>
                </a:r>
                <a:r>
                  <a:rPr lang="en-US" altLang="zh-CN" sz="1200" b="1" dirty="0">
                    <a:solidFill>
                      <a:srgbClr val="FFFFFF"/>
                    </a:solidFill>
                  </a:rPr>
                  <a:t>(14)</a:t>
                </a:r>
                <a:endParaRPr lang="zh-CN" altLang="en-US" sz="1200" b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9461" name="Text Box 21"/>
          <p:cNvSpPr txBox="1">
            <a:spLocks noChangeArrowheads="1"/>
          </p:cNvSpPr>
          <p:nvPr/>
        </p:nvSpPr>
        <p:spPr bwMode="auto">
          <a:xfrm>
            <a:off x="2627313" y="5932488"/>
            <a:ext cx="4752975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68010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 i="1">
                <a:solidFill>
                  <a:schemeClr val="tx1"/>
                </a:solidFill>
              </a:rPr>
              <a:t>Source: 2013 Nature Publishing Index</a:t>
            </a:r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144463" y="46038"/>
            <a:ext cx="629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National Ranking---by publication</a:t>
            </a:r>
            <a:endParaRPr lang="zh-CN" altLang="en-US" sz="2400" b="1" i="1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宋体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79512" y="620688"/>
            <a:ext cx="4513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79388" y="1849438"/>
          <a:ext cx="8742362" cy="407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图表" r:id="rId3" imgW="9572764" imgH="4457700" progId="MSGraph.Chart.8">
                  <p:embed followColorScheme="full"/>
                </p:oleObj>
              </mc:Choice>
              <mc:Fallback>
                <p:oleObj name="图表" r:id="rId3" imgW="9572764" imgH="44577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49438"/>
                        <a:ext cx="8742362" cy="407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3" name="图片 17" descr="CAS-ICO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-100013"/>
            <a:ext cx="1135062" cy="115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22"/>
          <p:cNvSpPr txBox="1">
            <a:spLocks noChangeArrowheads="1"/>
          </p:cNvSpPr>
          <p:nvPr/>
        </p:nvSpPr>
        <p:spPr bwMode="auto">
          <a:xfrm>
            <a:off x="1187450" y="1125538"/>
            <a:ext cx="696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zh-CN" b="1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2001-2010 Patent Applications &amp; Patents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zh-CN" b="1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By CAS and top Chinese Universities</a:t>
            </a:r>
            <a:endParaRPr lang="zh-CN" altLang="en-US" b="1" i="1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1835150" y="5949950"/>
            <a:ext cx="5832475" cy="549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680101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 b="1" i="1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t>Source:   CAS Patent Analysis System, searched on Nov. 19, 2011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200" b="1" i="1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t>                CAS Patent Statistics Report  2012 </a:t>
            </a:r>
          </a:p>
        </p:txBody>
      </p: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144463" y="46038"/>
            <a:ext cx="7596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National Ranking---by patents</a:t>
            </a:r>
            <a:endParaRPr lang="zh-CN" altLang="en-US" sz="2400" b="1" i="1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宋体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79512" y="620688"/>
            <a:ext cx="4513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22"/>
          <p:cNvSpPr txBox="1">
            <a:spLocks noChangeArrowheads="1"/>
          </p:cNvSpPr>
          <p:nvPr/>
        </p:nvSpPr>
        <p:spPr bwMode="auto">
          <a:xfrm>
            <a:off x="179512" y="1196975"/>
            <a:ext cx="8424936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solidFill>
                  <a:srgbClr val="0066CC"/>
                </a:solidFill>
              </a:rPr>
              <a:t>CAS, </a:t>
            </a:r>
            <a:r>
              <a:rPr lang="en-US" altLang="zh-CN" sz="3200" b="1" dirty="0">
                <a:solidFill>
                  <a:srgbClr val="0066CC"/>
                </a:solidFill>
              </a:rPr>
              <a:t>with 2,661 articles published in 68 high-quality journals, continues to </a:t>
            </a:r>
            <a:r>
              <a:rPr lang="en-US" altLang="zh-CN" sz="3200" b="1" dirty="0">
                <a:solidFill>
                  <a:srgbClr val="FF0000"/>
                </a:solidFill>
              </a:rPr>
              <a:t>top the China index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list </a:t>
            </a:r>
            <a:r>
              <a:rPr lang="en-US" altLang="zh-CN" sz="3200" b="1" dirty="0">
                <a:solidFill>
                  <a:srgbClr val="0066CC"/>
                </a:solidFill>
              </a:rPr>
              <a:t>according to </a:t>
            </a:r>
            <a:r>
              <a:rPr lang="en-US" altLang="zh-CN" sz="3200" b="1" i="1" u="sng" dirty="0">
                <a:solidFill>
                  <a:srgbClr val="0066CC"/>
                </a:solidFill>
                <a:hlinkClick r:id="rId3"/>
              </a:rPr>
              <a:t>Nature Index China </a:t>
            </a:r>
            <a:r>
              <a:rPr lang="en-US" altLang="zh-CN" sz="3200" b="1" i="1" u="sng" dirty="0" smtClean="0">
                <a:solidFill>
                  <a:srgbClr val="0066CC"/>
                </a:solidFill>
                <a:hlinkClick r:id="rId3"/>
              </a:rPr>
              <a:t>2014</a:t>
            </a:r>
            <a:r>
              <a:rPr lang="en-US" altLang="zh-CN" sz="3200" b="1" dirty="0" smtClean="0">
                <a:solidFill>
                  <a:srgbClr val="0066CC"/>
                </a:solidFill>
              </a:rPr>
              <a:t>, and is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third in the world list</a:t>
            </a:r>
            <a:r>
              <a:rPr lang="en-US" altLang="zh-CN" sz="3200" b="1" dirty="0" smtClean="0">
                <a:solidFill>
                  <a:srgbClr val="0066CC"/>
                </a:solidFill>
              </a:rPr>
              <a:t> (after CNRS and MPS)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3200" b="1" dirty="0" smtClean="0">
              <a:solidFill>
                <a:srgbClr val="0066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solidFill>
                  <a:srgbClr val="0066CC"/>
                </a:solidFill>
              </a:rPr>
              <a:t>By </a:t>
            </a:r>
            <a:r>
              <a:rPr lang="en-US" altLang="zh-CN" sz="3200" b="1" dirty="0">
                <a:solidFill>
                  <a:srgbClr val="0066CC"/>
                </a:solidFill>
              </a:rPr>
              <a:t>2013 weighted fractional count (WFC), CAS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tops the world list </a:t>
            </a:r>
            <a:r>
              <a:rPr lang="en-US" altLang="zh-CN" sz="3200" b="1" dirty="0" smtClean="0">
                <a:solidFill>
                  <a:srgbClr val="0066CC"/>
                </a:solidFill>
              </a:rPr>
              <a:t>(WFC </a:t>
            </a:r>
            <a:r>
              <a:rPr lang="en-US" altLang="zh-CN" sz="3200" b="1" dirty="0">
                <a:solidFill>
                  <a:srgbClr val="0066CC"/>
                </a:solidFill>
              </a:rPr>
              <a:t>gives a measure of the relative contribution to each </a:t>
            </a:r>
            <a:r>
              <a:rPr lang="en-US" altLang="zh-CN" sz="3200" b="1" dirty="0" smtClean="0">
                <a:solidFill>
                  <a:srgbClr val="0066CC"/>
                </a:solidFill>
              </a:rPr>
              <a:t>paper)</a:t>
            </a:r>
            <a:endParaRPr lang="zh-CN" altLang="en-US" sz="3200" b="1" i="1" dirty="0">
              <a:solidFill>
                <a:srgbClr val="0066CC"/>
              </a:solidFill>
              <a:latin typeface="Calibri" pitchFamily="34" charset="0"/>
              <a:ea typeface="MS PGothic" pitchFamily="34" charset="-128"/>
              <a:cs typeface="宋体" pitchFamily="2" charset="-122"/>
            </a:endParaRPr>
          </a:p>
        </p:txBody>
      </p:sp>
      <p:pic>
        <p:nvPicPr>
          <p:cNvPr id="21508" name="图片 17" descr="CAS-IC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-100013"/>
            <a:ext cx="1135062" cy="115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144463" y="46038"/>
            <a:ext cx="7523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i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International Ranking---by </a:t>
            </a:r>
            <a:r>
              <a:rPr lang="en-US" altLang="zh-CN" sz="2400" b="1" i="1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publication in top journals</a:t>
            </a:r>
            <a:endParaRPr lang="zh-CN" altLang="en-US" sz="2400" b="1" i="1" dirty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宋体" pitchFamily="2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79512" y="620688"/>
            <a:ext cx="5168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"/>
          <p:cNvSpPr>
            <a:spLocks noChangeArrowheads="1"/>
          </p:cNvSpPr>
          <p:nvPr/>
        </p:nvSpPr>
        <p:spPr bwMode="gray">
          <a:xfrm>
            <a:off x="395288" y="3357711"/>
            <a:ext cx="8280400" cy="3095625"/>
          </a:xfrm>
          <a:prstGeom prst="roundRect">
            <a:avLst>
              <a:gd name="adj" fmla="val 7060"/>
            </a:avLst>
          </a:prstGeom>
          <a:solidFill>
            <a:srgbClr val="FFFFFF"/>
          </a:solidFill>
          <a:ln w="76200">
            <a:solidFill>
              <a:srgbClr val="A8D02A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sz="1800">
              <a:solidFill>
                <a:srgbClr val="000000"/>
              </a:solidFill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3357563"/>
            <a:ext cx="7920038" cy="27813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rgbClr val="FFC000"/>
              </a:buClr>
              <a:buFont typeface="Wingdings" pitchFamily="2" charset="2"/>
              <a:buNone/>
            </a:pPr>
            <a:r>
              <a:rPr lang="en-US" altLang="zh-CN" sz="2000" smtClean="0">
                <a:solidFill>
                  <a:srgbClr val="FF3300"/>
                </a:solidFill>
                <a:latin typeface="Calibri" pitchFamily="34" charset="0"/>
                <a:cs typeface="宋体" pitchFamily="2" charset="-122"/>
              </a:rPr>
              <a:t>     </a:t>
            </a:r>
            <a:r>
              <a:rPr lang="en-US" altLang="zh-CN" sz="2000" b="1" smtClean="0">
                <a:solidFill>
                  <a:srgbClr val="FF3300"/>
                </a:solidFill>
                <a:latin typeface="Calibri" pitchFamily="34" charset="0"/>
                <a:cs typeface="宋体" pitchFamily="2" charset="-122"/>
              </a:rPr>
              <a:t>Basic strategies</a:t>
            </a:r>
            <a:r>
              <a:rPr kumimoji="1" lang="en-US" altLang="zh-CN" sz="2000" b="1" smtClean="0">
                <a:solidFill>
                  <a:srgbClr val="FF3300"/>
                </a:solidFill>
                <a:latin typeface="Calibri" pitchFamily="34" charset="0"/>
                <a:cs typeface="宋体" pitchFamily="2" charset="-122"/>
              </a:rPr>
              <a:t>:</a:t>
            </a:r>
          </a:p>
          <a:p>
            <a:pPr marL="692150" lvl="1" indent="-347663" eaLnBrk="1" hangingPunct="1">
              <a:lnSpc>
                <a:spcPct val="90000"/>
              </a:lnSpc>
              <a:buClr>
                <a:srgbClr val="FFC000"/>
              </a:buClr>
              <a:buSzPct val="75000"/>
              <a:buFont typeface="Wingdings" pitchFamily="2" charset="2"/>
              <a:buChar char="l"/>
            </a:pPr>
            <a:r>
              <a:rPr kumimoji="1" lang="en-US" altLang="zh-CN" sz="200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Partner with major S&amp;T institutions across the globe</a:t>
            </a:r>
          </a:p>
          <a:p>
            <a:pPr marL="692150" lvl="1" indent="-347663" eaLnBrk="1" hangingPunct="1">
              <a:lnSpc>
                <a:spcPct val="90000"/>
              </a:lnSpc>
              <a:buClr>
                <a:srgbClr val="FFC000"/>
              </a:buClr>
              <a:buSzPct val="75000"/>
              <a:buFont typeface="Wingdings" pitchFamily="2" charset="2"/>
              <a:buChar char="l"/>
            </a:pPr>
            <a:r>
              <a:rPr kumimoji="1" lang="en-US" altLang="zh-CN" sz="200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Participate in major international mega-science programs</a:t>
            </a:r>
          </a:p>
          <a:p>
            <a:pPr marL="692150" lvl="1" indent="-347663" eaLnBrk="1" hangingPunct="1">
              <a:lnSpc>
                <a:spcPct val="90000"/>
              </a:lnSpc>
              <a:buClr>
                <a:srgbClr val="FFC000"/>
              </a:buClr>
              <a:buSzPct val="75000"/>
              <a:buFont typeface="Wingdings" pitchFamily="2" charset="2"/>
              <a:buChar char="l"/>
            </a:pPr>
            <a:r>
              <a:rPr lang="en-US" altLang="zh-CN" sz="2000" smtClean="0">
                <a:solidFill>
                  <a:schemeClr val="tx1"/>
                </a:solidFill>
                <a:latin typeface="Calibri" pitchFamily="34" charset="0"/>
                <a:cs typeface="宋体" pitchFamily="2" charset="-122"/>
              </a:rPr>
              <a:t>Establish joint labs/institutes when necessary</a:t>
            </a:r>
          </a:p>
          <a:p>
            <a:pPr marL="692150" lvl="1" indent="-347663" eaLnBrk="1" hangingPunct="1">
              <a:lnSpc>
                <a:spcPct val="90000"/>
              </a:lnSpc>
              <a:buClr>
                <a:srgbClr val="FFC000"/>
              </a:buClr>
              <a:buSzPct val="75000"/>
              <a:buFont typeface="Wingdings" pitchFamily="2" charset="2"/>
              <a:buChar char="l"/>
            </a:pPr>
            <a:r>
              <a:rPr lang="en-US" altLang="zh-CN" sz="2000" smtClean="0">
                <a:solidFill>
                  <a:schemeClr val="tx1"/>
                </a:solidFill>
                <a:latin typeface="Calibri" pitchFamily="34" charset="0"/>
                <a:cs typeface="宋体" pitchFamily="2" charset="-122"/>
              </a:rPr>
              <a:t>Collaborate with scientists from developing countries, with a focus on talent training and S&amp;T capacity building</a:t>
            </a:r>
          </a:p>
          <a:p>
            <a:pPr marL="692150" lvl="1" indent="-347663" eaLnBrk="1" hangingPunct="1">
              <a:lnSpc>
                <a:spcPct val="90000"/>
              </a:lnSpc>
              <a:buClr>
                <a:srgbClr val="FFC000"/>
              </a:buClr>
              <a:buSzPct val="75000"/>
              <a:buFont typeface="Wingdings" pitchFamily="2" charset="2"/>
              <a:buChar char="l"/>
            </a:pPr>
            <a:r>
              <a:rPr lang="en-US" altLang="zh-CN" sz="2000" smtClean="0">
                <a:solidFill>
                  <a:schemeClr val="tx1"/>
                </a:solidFill>
                <a:latin typeface="Calibri" pitchFamily="34" charset="0"/>
                <a:cs typeface="宋体" pitchFamily="2" charset="-122"/>
              </a:rPr>
              <a:t>Set up overseas research units in needed regions and fields</a:t>
            </a:r>
          </a:p>
        </p:txBody>
      </p:sp>
      <p:sp>
        <p:nvSpPr>
          <p:cNvPr id="22532" name="TextBox 39"/>
          <p:cNvSpPr txBox="1">
            <a:spLocks noChangeArrowheads="1"/>
          </p:cNvSpPr>
          <p:nvPr/>
        </p:nvSpPr>
        <p:spPr bwMode="auto">
          <a:xfrm>
            <a:off x="4500563" y="260350"/>
            <a:ext cx="374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International Cooperation</a:t>
            </a:r>
            <a:endParaRPr lang="zh-CN" altLang="en-US" sz="2400" b="1" i="1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宋体" pitchFamily="2" charset="-122"/>
            </a:endParaRPr>
          </a:p>
        </p:txBody>
      </p:sp>
      <p:grpSp>
        <p:nvGrpSpPr>
          <p:cNvPr id="22533" name="Group 14"/>
          <p:cNvGrpSpPr>
            <a:grpSpLocks/>
          </p:cNvGrpSpPr>
          <p:nvPr/>
        </p:nvGrpSpPr>
        <p:grpSpPr bwMode="auto">
          <a:xfrm>
            <a:off x="395288" y="1125686"/>
            <a:ext cx="8355012" cy="2016125"/>
            <a:chOff x="249" y="618"/>
            <a:chExt cx="5353" cy="1225"/>
          </a:xfrm>
        </p:grpSpPr>
        <p:sp>
          <p:nvSpPr>
            <p:cNvPr id="22535" name="AutoShape 6"/>
            <p:cNvSpPr>
              <a:spLocks noChangeArrowheads="1"/>
            </p:cNvSpPr>
            <p:nvPr/>
          </p:nvSpPr>
          <p:spPr bwMode="gray">
            <a:xfrm>
              <a:off x="249" y="618"/>
              <a:ext cx="5308" cy="1225"/>
            </a:xfrm>
            <a:prstGeom prst="roundRect">
              <a:avLst>
                <a:gd name="adj" fmla="val 6005"/>
              </a:avLst>
            </a:prstGeom>
            <a:solidFill>
              <a:srgbClr val="FFFFFF"/>
            </a:solidFill>
            <a:ln w="76200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ea typeface="MS PGothic" pitchFamily="34" charset="-128"/>
                <a:cs typeface="宋体" pitchFamily="2" charset="-122"/>
              </a:endParaRPr>
            </a:p>
          </p:txBody>
        </p:sp>
        <p:sp>
          <p:nvSpPr>
            <p:cNvPr id="22536" name="Rectangle 7"/>
            <p:cNvSpPr>
              <a:spLocks noChangeArrowheads="1"/>
            </p:cNvSpPr>
            <p:nvPr/>
          </p:nvSpPr>
          <p:spPr bwMode="auto">
            <a:xfrm>
              <a:off x="340" y="618"/>
              <a:ext cx="5262" cy="982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680101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176213" indent="-176213" eaLnBrk="1" hangingPunct="1">
                <a:buClr>
                  <a:srgbClr val="FFCC00"/>
                </a:buClr>
                <a:buFont typeface="Wingdings" pitchFamily="2" charset="2"/>
                <a:buNone/>
              </a:pPr>
              <a:endParaRPr lang="en-US" altLang="zh-CN">
                <a:solidFill>
                  <a:schemeClr val="tx1"/>
                </a:solidFill>
                <a:latin typeface="Calibri" pitchFamily="34" charset="0"/>
              </a:endParaRPr>
            </a:p>
            <a:p>
              <a:pPr marL="176213" indent="-176213" eaLnBrk="1" hangingPunct="1">
                <a:buClr>
                  <a:srgbClr val="FFCC00"/>
                </a:buClr>
                <a:buSzPct val="75000"/>
                <a:buFont typeface="Wingdings" pitchFamily="2" charset="2"/>
                <a:buChar char="l"/>
              </a:pPr>
              <a:r>
                <a:rPr lang="en-US" altLang="zh-CN">
                  <a:solidFill>
                    <a:schemeClr val="tx1"/>
                  </a:solidFill>
                  <a:latin typeface="Calibri" pitchFamily="34" charset="0"/>
                </a:rPr>
                <a:t>Effective means of maximizing our potential, making contributions to advancing global science and addressing global challenges</a:t>
              </a:r>
            </a:p>
            <a:p>
              <a:pPr marL="176213" indent="-176213" eaLnBrk="1" hangingPunct="1">
                <a:buClr>
                  <a:srgbClr val="FFCC00"/>
                </a:buClr>
                <a:buSzPct val="75000"/>
                <a:buFont typeface="Wingdings" pitchFamily="2" charset="2"/>
                <a:buNone/>
              </a:pPr>
              <a:endParaRPr lang="en-US" altLang="zh-CN">
                <a:solidFill>
                  <a:schemeClr val="tx1"/>
                </a:solidFill>
                <a:latin typeface="Calibri" pitchFamily="34" charset="0"/>
              </a:endParaRPr>
            </a:p>
            <a:p>
              <a:pPr marL="176213" indent="-176213" eaLnBrk="1" hangingPunct="1">
                <a:buClr>
                  <a:srgbClr val="FFCC00"/>
                </a:buClr>
                <a:buSzPct val="75000"/>
                <a:buFont typeface="Wingdings" pitchFamily="2" charset="2"/>
                <a:buChar char="l"/>
              </a:pPr>
              <a:r>
                <a:rPr lang="en-US" altLang="zh-CN">
                  <a:solidFill>
                    <a:schemeClr val="tx1"/>
                  </a:solidFill>
                  <a:latin typeface="Calibri" pitchFamily="34" charset="0"/>
                </a:rPr>
                <a:t> Key to internationalizing our research and education</a:t>
              </a:r>
            </a:p>
          </p:txBody>
        </p:sp>
      </p:grpSp>
      <p:pic>
        <p:nvPicPr>
          <p:cNvPr id="22534" name="图片 17" descr="CAS-IC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-100013"/>
            <a:ext cx="1135062" cy="115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88" t="10562" r="4197" b="14610"/>
          <a:stretch/>
        </p:blipFill>
        <p:spPr bwMode="auto">
          <a:xfrm>
            <a:off x="361633" y="1567492"/>
            <a:ext cx="8386678" cy="4598988"/>
          </a:xfrm>
          <a:prstGeom prst="rect">
            <a:avLst/>
          </a:prstGeom>
        </p:spPr>
      </p:pic>
      <p:sp>
        <p:nvSpPr>
          <p:cNvPr id="7" name="矩形标注 60"/>
          <p:cNvSpPr>
            <a:spLocks noChangeArrowheads="1"/>
          </p:cNvSpPr>
          <p:nvPr/>
        </p:nvSpPr>
        <p:spPr bwMode="auto">
          <a:xfrm>
            <a:off x="3257803" y="1412776"/>
            <a:ext cx="2252663" cy="1035050"/>
          </a:xfrm>
          <a:prstGeom prst="wedgeRectCallout">
            <a:avLst>
              <a:gd name="adj1" fmla="val -69748"/>
              <a:gd name="adj2" fmla="val 129913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632523"/>
            </a:solidFill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1600" dirty="0">
                <a:solidFill>
                  <a:schemeClr val="tx1"/>
                </a:solidFill>
                <a:latin typeface="Arial" charset="0"/>
                <a:ea typeface="黑体" pitchFamily="2" charset="-122"/>
              </a:rPr>
              <a:t>CAS Central Asia Center for </a:t>
            </a:r>
            <a:r>
              <a:rPr lang="en-US" altLang="zh-CN" sz="1600" dirty="0" smtClean="0">
                <a:solidFill>
                  <a:schemeClr val="tx1"/>
                </a:solidFill>
                <a:latin typeface="Arial" charset="0"/>
                <a:ea typeface="黑体" pitchFamily="2" charset="-122"/>
              </a:rPr>
              <a:t>Medicine</a:t>
            </a:r>
            <a:endParaRPr lang="en-US" altLang="zh-CN" sz="1600" dirty="0">
              <a:solidFill>
                <a:srgbClr val="FFFF00"/>
              </a:solidFill>
              <a:latin typeface="Arial" charset="0"/>
              <a:ea typeface="黑体" pitchFamily="2" charset="-122"/>
            </a:endParaRPr>
          </a:p>
        </p:txBody>
      </p:sp>
      <p:sp>
        <p:nvSpPr>
          <p:cNvPr id="9" name="椭圆 8"/>
          <p:cNvSpPr/>
          <p:nvPr/>
        </p:nvSpPr>
        <p:spPr bwMode="auto">
          <a:xfrm flipH="1">
            <a:off x="2633663" y="3267075"/>
            <a:ext cx="252412" cy="2571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0" name="下弧形箭头 37"/>
          <p:cNvSpPr>
            <a:spLocks noChangeArrowheads="1"/>
          </p:cNvSpPr>
          <p:nvPr/>
        </p:nvSpPr>
        <p:spPr bwMode="auto">
          <a:xfrm rot="1108618" flipH="1">
            <a:off x="2757488" y="3081338"/>
            <a:ext cx="958850" cy="311150"/>
          </a:xfrm>
          <a:prstGeom prst="curvedDownArrow">
            <a:avLst>
              <a:gd name="adj1" fmla="val 12598"/>
              <a:gd name="adj2" fmla="val 36480"/>
              <a:gd name="adj3" fmla="val 36181"/>
            </a:avLst>
          </a:prstGeom>
          <a:solidFill>
            <a:srgbClr val="262626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1387475" y="4603750"/>
            <a:ext cx="492125" cy="4873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下弧形箭头 41"/>
          <p:cNvSpPr>
            <a:spLocks noChangeArrowheads="1"/>
          </p:cNvSpPr>
          <p:nvPr/>
        </p:nvSpPr>
        <p:spPr bwMode="auto">
          <a:xfrm rot="19820186" flipH="1">
            <a:off x="1135063" y="3497263"/>
            <a:ext cx="2554287" cy="682625"/>
          </a:xfrm>
          <a:prstGeom prst="curvedDownArrow">
            <a:avLst>
              <a:gd name="adj1" fmla="val 8887"/>
              <a:gd name="adj2" fmla="val 21360"/>
              <a:gd name="adj3" fmla="val 22866"/>
            </a:avLst>
          </a:prstGeom>
          <a:solidFill>
            <a:srgbClr val="262626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2" name="椭圆 21"/>
          <p:cNvSpPr/>
          <p:nvPr/>
        </p:nvSpPr>
        <p:spPr bwMode="auto">
          <a:xfrm flipH="1">
            <a:off x="2413000" y="3584575"/>
            <a:ext cx="252413" cy="2571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6" name="下弧形箭头 54"/>
          <p:cNvSpPr>
            <a:spLocks noChangeArrowheads="1"/>
          </p:cNvSpPr>
          <p:nvPr/>
        </p:nvSpPr>
        <p:spPr bwMode="auto">
          <a:xfrm rot="994431">
            <a:off x="3705225" y="2900363"/>
            <a:ext cx="5049838" cy="1220787"/>
          </a:xfrm>
          <a:prstGeom prst="curvedDownArrow">
            <a:avLst>
              <a:gd name="adj1" fmla="val 7059"/>
              <a:gd name="adj2" fmla="val 17092"/>
              <a:gd name="adj3" fmla="val 14130"/>
            </a:avLst>
          </a:prstGeom>
          <a:solidFill>
            <a:srgbClr val="262626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5" name="椭圆 24"/>
          <p:cNvSpPr/>
          <p:nvPr/>
        </p:nvSpPr>
        <p:spPr bwMode="auto">
          <a:xfrm flipH="1">
            <a:off x="8243888" y="4729163"/>
            <a:ext cx="215900" cy="22225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9" name="椭圆 18"/>
          <p:cNvSpPr/>
          <p:nvPr/>
        </p:nvSpPr>
        <p:spPr bwMode="auto">
          <a:xfrm flipH="1">
            <a:off x="7596188" y="5307013"/>
            <a:ext cx="204787" cy="20955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6" name="下弧形箭头 54"/>
          <p:cNvSpPr>
            <a:spLocks noChangeArrowheads="1"/>
          </p:cNvSpPr>
          <p:nvPr/>
        </p:nvSpPr>
        <p:spPr bwMode="auto">
          <a:xfrm rot="1620614">
            <a:off x="3654425" y="3211513"/>
            <a:ext cx="4730750" cy="1220787"/>
          </a:xfrm>
          <a:prstGeom prst="curvedDownArrow">
            <a:avLst>
              <a:gd name="adj1" fmla="val 7059"/>
              <a:gd name="adj2" fmla="val 17092"/>
              <a:gd name="adj3" fmla="val 14130"/>
            </a:avLst>
          </a:prstGeom>
          <a:solidFill>
            <a:srgbClr val="262626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0" name="五角星 55"/>
          <p:cNvSpPr>
            <a:spLocks/>
          </p:cNvSpPr>
          <p:nvPr/>
        </p:nvSpPr>
        <p:spPr bwMode="auto">
          <a:xfrm>
            <a:off x="3546425" y="3256757"/>
            <a:ext cx="258921" cy="327818"/>
          </a:xfrm>
          <a:custGeom>
            <a:avLst/>
            <a:gdLst>
              <a:gd name="T0" fmla="*/ 1 w 486747"/>
              <a:gd name="T1" fmla="*/ 164470 h 432382"/>
              <a:gd name="T2" fmla="*/ 186654 w 486747"/>
              <a:gd name="T3" fmla="*/ 164471 h 432382"/>
              <a:gd name="T4" fmla="*/ 244332 w 486747"/>
              <a:gd name="T5" fmla="*/ 0 h 432382"/>
              <a:gd name="T6" fmla="*/ 302009 w 486747"/>
              <a:gd name="T7" fmla="*/ 164471 h 432382"/>
              <a:gd name="T8" fmla="*/ 488662 w 486747"/>
              <a:gd name="T9" fmla="*/ 164470 h 432382"/>
              <a:gd name="T10" fmla="*/ 337656 w 486747"/>
              <a:gd name="T11" fmla="*/ 266117 h 432382"/>
              <a:gd name="T12" fmla="*/ 395336 w 486747"/>
              <a:gd name="T13" fmla="*/ 430588 h 432382"/>
              <a:gd name="T14" fmla="*/ 244332 w 486747"/>
              <a:gd name="T15" fmla="*/ 328938 h 432382"/>
              <a:gd name="T16" fmla="*/ 93327 w 486747"/>
              <a:gd name="T17" fmla="*/ 430588 h 432382"/>
              <a:gd name="T18" fmla="*/ 151007 w 486747"/>
              <a:gd name="T19" fmla="*/ 266117 h 432382"/>
              <a:gd name="T20" fmla="*/ 1 w 486747"/>
              <a:gd name="T21" fmla="*/ 164470 h 4323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6747"/>
              <a:gd name="T34" fmla="*/ 0 h 432382"/>
              <a:gd name="T35" fmla="*/ 486747 w 486747"/>
              <a:gd name="T36" fmla="*/ 432382 h 43238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6747" h="432382">
                <a:moveTo>
                  <a:pt x="1" y="165155"/>
                </a:moveTo>
                <a:lnTo>
                  <a:pt x="185922" y="165156"/>
                </a:lnTo>
                <a:lnTo>
                  <a:pt x="243374" y="0"/>
                </a:lnTo>
                <a:lnTo>
                  <a:pt x="300825" y="165156"/>
                </a:lnTo>
                <a:lnTo>
                  <a:pt x="486746" y="165155"/>
                </a:lnTo>
                <a:lnTo>
                  <a:pt x="336332" y="267226"/>
                </a:lnTo>
                <a:lnTo>
                  <a:pt x="393786" y="432381"/>
                </a:lnTo>
                <a:lnTo>
                  <a:pt x="243374" y="330308"/>
                </a:lnTo>
                <a:lnTo>
                  <a:pt x="92961" y="432381"/>
                </a:lnTo>
                <a:lnTo>
                  <a:pt x="150415" y="267226"/>
                </a:lnTo>
                <a:lnTo>
                  <a:pt x="1" y="165155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9647" y="159023"/>
            <a:ext cx="3314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Overseas Research Units</a:t>
            </a:r>
          </a:p>
        </p:txBody>
      </p:sp>
      <p:sp>
        <p:nvSpPr>
          <p:cNvPr id="31" name="矩形标注 60"/>
          <p:cNvSpPr>
            <a:spLocks noChangeArrowheads="1"/>
          </p:cNvSpPr>
          <p:nvPr/>
        </p:nvSpPr>
        <p:spPr bwMode="auto">
          <a:xfrm>
            <a:off x="159543" y="2082701"/>
            <a:ext cx="2252663" cy="1035050"/>
          </a:xfrm>
          <a:prstGeom prst="wedgeRectCallout">
            <a:avLst>
              <a:gd name="adj1" fmla="val 53461"/>
              <a:gd name="adj2" fmla="val 101851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632523"/>
            </a:solidFill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1600" dirty="0" smtClean="0">
                <a:solidFill>
                  <a:schemeClr val="tx1"/>
                </a:solidFill>
                <a:latin typeface="Arial" charset="0"/>
                <a:ea typeface="黑体" pitchFamily="2" charset="-122"/>
              </a:rPr>
              <a:t>CAS </a:t>
            </a:r>
            <a:r>
              <a:rPr lang="en-US" altLang="zh-CN" sz="1600" dirty="0">
                <a:solidFill>
                  <a:schemeClr val="tx1"/>
                </a:solidFill>
                <a:latin typeface="Arial" charset="0"/>
                <a:ea typeface="黑体" pitchFamily="2" charset="-122"/>
              </a:rPr>
              <a:t>Central Asia Center for Ecology and  </a:t>
            </a:r>
            <a:r>
              <a:rPr lang="en-US" altLang="zh-CN" sz="1600" dirty="0" smtClean="0">
                <a:solidFill>
                  <a:schemeClr val="tx1"/>
                </a:solidFill>
                <a:latin typeface="Arial" charset="0"/>
                <a:ea typeface="黑体" pitchFamily="2" charset="-122"/>
              </a:rPr>
              <a:t>Environment</a:t>
            </a:r>
            <a:endParaRPr lang="en-US" altLang="zh-CN" sz="1600" dirty="0">
              <a:solidFill>
                <a:schemeClr val="tx1"/>
              </a:solidFill>
              <a:latin typeface="Arial" charset="0"/>
              <a:ea typeface="黑体" pitchFamily="2" charset="-122"/>
            </a:endParaRPr>
          </a:p>
        </p:txBody>
      </p:sp>
      <p:sp>
        <p:nvSpPr>
          <p:cNvPr id="32" name="矩形标注 60"/>
          <p:cNvSpPr>
            <a:spLocks noChangeArrowheads="1"/>
          </p:cNvSpPr>
          <p:nvPr/>
        </p:nvSpPr>
        <p:spPr bwMode="auto">
          <a:xfrm>
            <a:off x="5343525" y="3489476"/>
            <a:ext cx="2252663" cy="1035050"/>
          </a:xfrm>
          <a:prstGeom prst="wedgeRectCallout">
            <a:avLst>
              <a:gd name="adj1" fmla="val 51073"/>
              <a:gd name="adj2" fmla="val 122638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632523"/>
            </a:solidFill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lvl="0" algn="ctr">
              <a:defRPr/>
            </a:pPr>
            <a:r>
              <a:rPr lang="en-US" altLang="zh-CN" sz="1600" i="1" dirty="0">
                <a:solidFill>
                  <a:schemeClr val="tx1"/>
                </a:solidFill>
                <a:cs typeface="Arial" pitchFamily="34" charset="0"/>
              </a:rPr>
              <a:t>CAS South America Center for </a:t>
            </a:r>
            <a:r>
              <a:rPr lang="en-US" altLang="zh-CN" sz="1600" i="1" dirty="0" smtClean="0">
                <a:solidFill>
                  <a:schemeClr val="tx1"/>
                </a:solidFill>
                <a:cs typeface="Arial" pitchFamily="34" charset="0"/>
              </a:rPr>
              <a:t>Astronomy</a:t>
            </a:r>
            <a:endParaRPr lang="en-US" altLang="zh-CN" sz="1600" dirty="0">
              <a:solidFill>
                <a:srgbClr val="FFFF00"/>
              </a:solidFill>
              <a:latin typeface="Arial" charset="0"/>
              <a:ea typeface="黑体" pitchFamily="2" charset="-122"/>
            </a:endParaRPr>
          </a:p>
        </p:txBody>
      </p:sp>
      <p:sp>
        <p:nvSpPr>
          <p:cNvPr id="33" name="矩形标注 60"/>
          <p:cNvSpPr>
            <a:spLocks noChangeArrowheads="1"/>
          </p:cNvSpPr>
          <p:nvPr/>
        </p:nvSpPr>
        <p:spPr bwMode="auto">
          <a:xfrm>
            <a:off x="6804248" y="5648955"/>
            <a:ext cx="2252663" cy="1035050"/>
          </a:xfrm>
          <a:prstGeom prst="wedgeRectCallout">
            <a:avLst>
              <a:gd name="adj1" fmla="val 17644"/>
              <a:gd name="adj2" fmla="val -11537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632523"/>
            </a:solidFill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1600" dirty="0">
                <a:solidFill>
                  <a:schemeClr val="tx1"/>
                </a:solidFill>
                <a:latin typeface="Arial" charset="0"/>
                <a:ea typeface="黑体" pitchFamily="2" charset="-122"/>
              </a:rPr>
              <a:t>CAS South America Joint Lab for Space </a:t>
            </a:r>
            <a:r>
              <a:rPr lang="en-US" altLang="zh-CN" sz="1600" dirty="0" smtClean="0">
                <a:solidFill>
                  <a:schemeClr val="tx1"/>
                </a:solidFill>
                <a:latin typeface="Arial" charset="0"/>
                <a:ea typeface="黑体" pitchFamily="2" charset="-122"/>
              </a:rPr>
              <a:t>Weather</a:t>
            </a:r>
            <a:endParaRPr lang="en-US" altLang="zh-CN" sz="1600" dirty="0">
              <a:solidFill>
                <a:schemeClr val="tx1"/>
              </a:solidFill>
              <a:latin typeface="Arial" charset="0"/>
              <a:ea typeface="黑体" pitchFamily="2" charset="-122"/>
            </a:endParaRPr>
          </a:p>
        </p:txBody>
      </p:sp>
      <p:sp>
        <p:nvSpPr>
          <p:cNvPr id="34" name="矩形标注 60"/>
          <p:cNvSpPr>
            <a:spLocks noChangeArrowheads="1"/>
          </p:cNvSpPr>
          <p:nvPr/>
        </p:nvSpPr>
        <p:spPr bwMode="auto">
          <a:xfrm>
            <a:off x="339562" y="5661248"/>
            <a:ext cx="1892623" cy="1035050"/>
          </a:xfrm>
          <a:prstGeom prst="wedgeRectCallout">
            <a:avLst>
              <a:gd name="adj1" fmla="val 21895"/>
              <a:gd name="adj2" fmla="val -103938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632523"/>
            </a:solidFill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zh-CN" sz="1600" dirty="0" smtClean="0">
              <a:solidFill>
                <a:schemeClr val="tx1"/>
              </a:solidFill>
              <a:latin typeface="Arial" charset="0"/>
              <a:ea typeface="黑体" pitchFamily="2" charset="-122"/>
            </a:endParaRPr>
          </a:p>
          <a:p>
            <a:pPr algn="ctr">
              <a:defRPr/>
            </a:pPr>
            <a:r>
              <a:rPr lang="en-US" altLang="zh-CN" sz="1600" dirty="0" smtClean="0">
                <a:solidFill>
                  <a:schemeClr val="tx1"/>
                </a:solidFill>
                <a:latin typeface="Arial" charset="0"/>
                <a:ea typeface="黑体" pitchFamily="2" charset="-122"/>
              </a:rPr>
              <a:t>Sino-Africa </a:t>
            </a:r>
            <a:r>
              <a:rPr lang="en-US" altLang="zh-CN" sz="1600" dirty="0">
                <a:solidFill>
                  <a:schemeClr val="tx1"/>
                </a:solidFill>
                <a:latin typeface="Arial" charset="0"/>
                <a:ea typeface="黑体" pitchFamily="2" charset="-122"/>
              </a:rPr>
              <a:t>Joint Research Center</a:t>
            </a:r>
          </a:p>
          <a:p>
            <a:pPr algn="ctr">
              <a:defRPr/>
            </a:pPr>
            <a:endParaRPr lang="en-US" altLang="zh-CN" sz="1600" dirty="0">
              <a:solidFill>
                <a:schemeClr val="tx1"/>
              </a:solidFill>
              <a:latin typeface="Arial" charset="0"/>
              <a:ea typeface="黑体" pitchFamily="2" charset="-122"/>
            </a:endParaRPr>
          </a:p>
        </p:txBody>
      </p:sp>
      <p:pic>
        <p:nvPicPr>
          <p:cNvPr id="35" name="图片 17" descr="CAS-IC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-100013"/>
            <a:ext cx="1135062" cy="115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直接连接符 35"/>
          <p:cNvCxnSpPr/>
          <p:nvPr/>
        </p:nvCxnSpPr>
        <p:spPr>
          <a:xfrm>
            <a:off x="179512" y="620688"/>
            <a:ext cx="4513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999850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29" name="Picture 69" descr="J:\1.办公文档\3.参与撰写报告\PPT模板汇总\随书PPT设计模板\images\wmf_images\世界地图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37394" y="1411061"/>
            <a:ext cx="8280920" cy="429850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7" name="Rectangle 4"/>
          <p:cNvSpPr>
            <a:spLocks noChangeArrowheads="1"/>
          </p:cNvSpPr>
          <p:nvPr/>
        </p:nvSpPr>
        <p:spPr bwMode="auto">
          <a:xfrm>
            <a:off x="0" y="692150"/>
            <a:ext cx="8316913" cy="415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folHlink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60363" indent="-360363" eaLnBrk="1" hangingPunct="1">
              <a:defRPr/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Global network/connections: </a:t>
            </a:r>
            <a:r>
              <a:rPr lang="en-US" altLang="zh-CN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Hundreds of </a:t>
            </a:r>
            <a:r>
              <a:rPr lang="en-US" altLang="zh-CN" sz="1800">
                <a:solidFill>
                  <a:schemeClr val="tx1"/>
                </a:solidFill>
                <a:latin typeface="Calibri" pitchFamily="34" charset="0"/>
              </a:rPr>
              <a:t>partners in over 90 countries</a:t>
            </a:r>
            <a:endParaRPr lang="zh-CN" altLang="en-US" sz="18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23" name="Picture 16" descr="KIST 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94400" y="2025650"/>
            <a:ext cx="817563" cy="43180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8" descr="National Institute of Advanced Industrial Science and Technology (AIST)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2060575"/>
            <a:ext cx="1039813" cy="477838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10" descr="http://www.csir.res.in/csir_header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36825" y="1485900"/>
            <a:ext cx="1117600" cy="42862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8" descr="CSIRO Logo.tif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08400" y="2492375"/>
            <a:ext cx="696913" cy="68262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800000" flipH="1" flipV="1">
            <a:off x="1673225" y="1485900"/>
            <a:ext cx="823913" cy="47307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8475" name="Picture 4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19700" y="2565400"/>
            <a:ext cx="647700" cy="62865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6437" name="Picture 5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60788" y="1485900"/>
            <a:ext cx="1260475" cy="45402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4" descr="SONY make.believ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80288" y="4797425"/>
            <a:ext cx="925512" cy="44450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10" descr="Boeing-Logo.svg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627313" y="4848225"/>
            <a:ext cx="1296987" cy="452438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31950" y="5373688"/>
            <a:ext cx="1130300" cy="40640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1" name="Picture 39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500563" y="5445125"/>
            <a:ext cx="863600" cy="33655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0" name="Picture 56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5373688"/>
            <a:ext cx="1344612" cy="385762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20" descr="UnivOfTokyo logo.svg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673225" y="3357563"/>
            <a:ext cx="1439863" cy="47307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8" descr="Ucla logo.png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113088" y="3916363"/>
            <a:ext cx="647700" cy="611187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27" descr="Oxford-University-Circlet.svg">
            <a:hlinkClick r:id="rId24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 rot="10800000" flipH="1" flipV="1">
            <a:off x="4625975" y="3860800"/>
            <a:ext cx="576263" cy="72072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8" name="Picture 36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361238" y="3935413"/>
            <a:ext cx="571500" cy="57150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8" name="Picture 46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913313" y="3357563"/>
            <a:ext cx="971550" cy="477837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5" name="Picture 51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642100" y="3933825"/>
            <a:ext cx="601663" cy="576263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25400"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34925" y="4724400"/>
            <a:ext cx="9144000" cy="0"/>
          </a:xfrm>
          <a:prstGeom prst="line">
            <a:avLst/>
          </a:prstGeom>
          <a:ln w="25400"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0" y="6021388"/>
            <a:ext cx="9144000" cy="0"/>
          </a:xfrm>
          <a:prstGeom prst="line">
            <a:avLst/>
          </a:prstGeom>
          <a:ln w="25400"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-36513" y="1412875"/>
            <a:ext cx="1584326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CN">
                <a:solidFill>
                  <a:schemeClr val="tx1"/>
                </a:solidFill>
              </a:rPr>
              <a:t>Academies &amp; Research Institutions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0" y="3068638"/>
            <a:ext cx="1476375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CN">
                <a:solidFill>
                  <a:schemeClr val="tx1"/>
                </a:solidFill>
              </a:rPr>
              <a:t>Universities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-36513" y="4587875"/>
            <a:ext cx="1689101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CN">
                <a:solidFill>
                  <a:schemeClr val="tx1"/>
                </a:solidFill>
              </a:rPr>
              <a:t>MNCs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-36513" y="5876925"/>
            <a:ext cx="1778001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CN">
                <a:solidFill>
                  <a:schemeClr val="tx1"/>
                </a:solidFill>
              </a:rPr>
              <a:t>International Organizations</a:t>
            </a: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81" name="直接连接符 80"/>
          <p:cNvCxnSpPr/>
          <p:nvPr/>
        </p:nvCxnSpPr>
        <p:spPr>
          <a:xfrm>
            <a:off x="34925" y="1412875"/>
            <a:ext cx="9144000" cy="0"/>
          </a:xfrm>
          <a:prstGeom prst="line">
            <a:avLst/>
          </a:prstGeom>
          <a:ln w="25400"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606" name="Picture 66" descr="UPenn-Admissions-Interview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3357563"/>
            <a:ext cx="151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7" name="Picture 68" descr="ANd9GcRcUlUN2prNLUJroV5CHJKMMy0zh91y6SVm913Jeb5QyFAbm-wlY_74zQY">
            <a:hlinkClick r:id="rId30"/>
          </p:cNvPr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3" y="3933825"/>
            <a:ext cx="5937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8" name="Picture 70" descr="ANd9GcRrb02daXc6TtvAi1S83IrwePPwfZt6DeywHlJ1mMEGbQHhAqUret5A1g">
            <a:hlinkClick r:id="rId32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3933825"/>
            <a:ext cx="571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9" name="Picture 72" descr="ANd9GcQOcqLq7o57AieBsEA5aiBkAL-GVJzFi6JeOBIdCfoP7FnXUNLcKtqhKdY">
            <a:hlinkClick r:id="rId34"/>
          </p:cNvPr>
          <p:cNvPicPr>
            <a:picLocks noChangeAspect="1" noChangeArrowheads="1"/>
          </p:cNvPicPr>
          <p:nvPr/>
        </p:nvPicPr>
        <p:blipFill>
          <a:blip r:embed="rId3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3862388"/>
            <a:ext cx="719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0" name="Picture 74" descr="ANd9GcTAaqFNkGgrAH-ADnB78rnXaBXm0FR_do-M7WLmTeV2se_6KWtOTZ36RmmL">
            <a:hlinkClick r:id="rId36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565400"/>
            <a:ext cx="635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1" name="Picture 76" descr="ANd9GcSOn74Ufg6INjfS6HdUxu7f54IlVhGV71FJs2IhclOWBY83O-0h0mq4EES3">
            <a:hlinkClick r:id="rId38"/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1485900"/>
            <a:ext cx="10810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2" name="Picture 80" descr="lbnl_logo">
            <a:hlinkClick r:id="rId40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1485900"/>
            <a:ext cx="10080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3" name="Picture 82" descr="ORNL">
            <a:hlinkClick r:id="rId42"/>
          </p:cNvPr>
          <p:cNvPicPr>
            <a:picLocks noChangeAspect="1" noChangeArrowheads="1"/>
          </p:cNvPicPr>
          <p:nvPr/>
        </p:nvPicPr>
        <p:blipFill>
          <a:blip r:embed="rId4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1028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4" name="Picture 86" descr="ANd9GcRxx_ajRwpDzJBC5197T-xZCEsx-IN7fArPQsjOVPSAdx7A4aa-f5uCX2Q">
            <a:hlinkClick r:id="rId44"/>
          </p:cNvPr>
          <p:cNvPicPr>
            <a:picLocks noChangeAspect="1" noChangeArrowheads="1"/>
          </p:cNvPicPr>
          <p:nvPr/>
        </p:nvPicPr>
        <p:blipFill>
          <a:blip r:embed="rId4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3284538"/>
            <a:ext cx="1409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5" name="Picture 88" descr="ANd9GcSCKYyQGms6VEI_NaccvGLDKeC4v8aYKo9xyTb0fUy8Z7bQiThCSLivKQ">
            <a:hlinkClick r:id="rId46"/>
          </p:cNvPr>
          <p:cNvPicPr>
            <a:picLocks noChangeAspect="1" noChangeArrowheads="1"/>
          </p:cNvPicPr>
          <p:nvPr/>
        </p:nvPicPr>
        <p:blipFill>
          <a:blip r:embed="rId4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3862388"/>
            <a:ext cx="719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6" name="Picture 90" descr="ANd9GcSCPBVWkziDdXAK1G12Kd8NpOG5uNY6aOzXGRpWH-yA8NQYpaCPXCihNTYT">
            <a:hlinkClick r:id="rId48"/>
          </p:cNvPr>
          <p:cNvPicPr>
            <a:picLocks noChangeAspect="1" noChangeArrowheads="1"/>
          </p:cNvPicPr>
          <p:nvPr/>
        </p:nvPicPr>
        <p:blipFill>
          <a:blip r:embed="rId4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3889375"/>
            <a:ext cx="6826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7" name="Picture 94" descr="ANd9GcTa4QP8ysC1GhJKX1QuI6YjLFgVg2_Xf0rG5vByfa95AbDTfmifLxJlgAI">
            <a:hlinkClick r:id="rId50"/>
          </p:cNvPr>
          <p:cNvPicPr>
            <a:picLocks noChangeAspect="1" noChangeArrowheads="1"/>
          </p:cNvPicPr>
          <p:nvPr/>
        </p:nvPicPr>
        <p:blipFill>
          <a:blip r:embed="rId5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492375"/>
            <a:ext cx="8429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8" name="Picture 96" descr="ANd9GcQwf7Ky0gnVOWEm5OUblkaUP1zkictGURVrldoyOTG-wgIu1K3pVA3uYdQ">
            <a:hlinkClick r:id="rId52"/>
          </p:cNvPr>
          <p:cNvPicPr>
            <a:picLocks noChangeAspect="1" noChangeArrowheads="1"/>
          </p:cNvPicPr>
          <p:nvPr/>
        </p:nvPicPr>
        <p:blipFill>
          <a:blip r:embed="rId5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565400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9" name="Picture 98" descr="ANd9GcTlHdastUZjbfZ8uOi4wC-OGiY1A5uN02-3qC1K65WBHx1xqCvbMKHyzw">
            <a:hlinkClick r:id="rId54"/>
          </p:cNvPr>
          <p:cNvPicPr>
            <a:picLocks noChangeAspect="1" noChangeArrowheads="1"/>
          </p:cNvPicPr>
          <p:nvPr/>
        </p:nvPicPr>
        <p:blipFill>
          <a:blip r:embed="rId5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65246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0" name="Picture 102" descr="ANd9GcQ3C9tGMaZ_UpNO1AY6w31k8KsL_Tuxwg8BnadHJ0W5saP2vLGydIUHvts">
            <a:hlinkClick r:id="rId56"/>
          </p:cNvPr>
          <p:cNvPicPr>
            <a:picLocks noChangeAspect="1" noChangeArrowheads="1"/>
          </p:cNvPicPr>
          <p:nvPr/>
        </p:nvPicPr>
        <p:blipFill>
          <a:blip r:embed="rId5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3284538"/>
            <a:ext cx="10080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1" name="Picture 104" descr="ANd9GcQPcBYQ_26rykj8cXaxI_6cV_dZykO2LgD1TENB7teaIyvtEqvNP1BC2w">
            <a:hlinkClick r:id="rId58"/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3897313"/>
            <a:ext cx="646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2" name="Picture 106" descr="ANd9GcRoqnjDZlZ3fzBPJ3VM6AvhH6duzHCUWfzxB3YEB3YNsOSeW6sQ0SlHrfM">
            <a:hlinkClick r:id="rId60"/>
          </p:cNvPr>
          <p:cNvPicPr>
            <a:picLocks noChangeAspect="1" noChangeArrowheads="1"/>
          </p:cNvPicPr>
          <p:nvPr/>
        </p:nvPicPr>
        <p:blipFill>
          <a:blip r:embed="rId6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4797425"/>
            <a:ext cx="103663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3" name="Picture 108" descr="查看完整尺寸的图片">
            <a:hlinkClick r:id="rId62"/>
          </p:cNvPr>
          <p:cNvPicPr>
            <a:picLocks noChangeAspect="1" noChangeArrowheads="1"/>
          </p:cNvPicPr>
          <p:nvPr/>
        </p:nvPicPr>
        <p:blipFill>
          <a:blip r:embed="rId6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5499100"/>
            <a:ext cx="8032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4" name="图片 17" descr="CAS-ICON.gif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-100013"/>
            <a:ext cx="1135062" cy="115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625" name="Group 99"/>
          <p:cNvGrpSpPr>
            <a:grpSpLocks/>
          </p:cNvGrpSpPr>
          <p:nvPr/>
        </p:nvGrpSpPr>
        <p:grpSpPr bwMode="auto">
          <a:xfrm>
            <a:off x="1547813" y="5949950"/>
            <a:ext cx="6624637" cy="503238"/>
            <a:chOff x="975" y="3748"/>
            <a:chExt cx="4173" cy="317"/>
          </a:xfrm>
        </p:grpSpPr>
        <p:pic>
          <p:nvPicPr>
            <p:cNvPr id="33" name="Picture 11"/>
            <p:cNvPicPr>
              <a:picLocks noChangeAspect="1" noChangeArrowheads="1"/>
            </p:cNvPicPr>
            <p:nvPr/>
          </p:nvPicPr>
          <p:blipFill>
            <a:blip r:embed="rId65"/>
            <a:srcRect/>
            <a:stretch>
              <a:fillRect/>
            </a:stretch>
          </p:blipFill>
          <p:spPr bwMode="auto">
            <a:xfrm>
              <a:off x="975" y="3753"/>
              <a:ext cx="680" cy="30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2"/>
            <p:cNvPicPr>
              <a:picLocks noChangeAspect="1" noChangeArrowheads="1"/>
            </p:cNvPicPr>
            <p:nvPr/>
          </p:nvPicPr>
          <p:blipFill>
            <a:blip r:embed="rId66"/>
            <a:srcRect/>
            <a:stretch>
              <a:fillRect/>
            </a:stretch>
          </p:blipFill>
          <p:spPr bwMode="auto">
            <a:xfrm>
              <a:off x="4195" y="3748"/>
              <a:ext cx="282" cy="3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3"/>
            <p:cNvPicPr>
              <a:picLocks noChangeAspect="1" noChangeArrowheads="1"/>
            </p:cNvPicPr>
            <p:nvPr/>
          </p:nvPicPr>
          <p:blipFill>
            <a:blip r:embed="rId67"/>
            <a:srcRect/>
            <a:stretch>
              <a:fillRect/>
            </a:stretch>
          </p:blipFill>
          <p:spPr bwMode="auto">
            <a:xfrm>
              <a:off x="1701" y="3757"/>
              <a:ext cx="680" cy="3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4"/>
            <p:cNvPicPr>
              <a:picLocks noChangeAspect="1" noChangeArrowheads="1"/>
            </p:cNvPicPr>
            <p:nvPr/>
          </p:nvPicPr>
          <p:blipFill>
            <a:blip r:embed="rId68"/>
            <a:srcRect/>
            <a:stretch>
              <a:fillRect/>
            </a:stretch>
          </p:blipFill>
          <p:spPr bwMode="auto">
            <a:xfrm>
              <a:off x="2426" y="3793"/>
              <a:ext cx="635" cy="27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5"/>
            <p:cNvPicPr>
              <a:picLocks noChangeAspect="1" noChangeArrowheads="1"/>
            </p:cNvPicPr>
            <p:nvPr/>
          </p:nvPicPr>
          <p:blipFill>
            <a:blip r:embed="rId69"/>
            <a:srcRect/>
            <a:stretch>
              <a:fillRect/>
            </a:stretch>
          </p:blipFill>
          <p:spPr bwMode="auto">
            <a:xfrm>
              <a:off x="3107" y="3748"/>
              <a:ext cx="545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3" name="Picture 31"/>
            <p:cNvPicPr>
              <a:picLocks noChangeAspect="1" noChangeArrowheads="1"/>
            </p:cNvPicPr>
            <p:nvPr/>
          </p:nvPicPr>
          <p:blipFill>
            <a:blip r:embed="rId70"/>
            <a:srcRect/>
            <a:stretch>
              <a:fillRect/>
            </a:stretch>
          </p:blipFill>
          <p:spPr bwMode="auto">
            <a:xfrm>
              <a:off x="4513" y="3748"/>
              <a:ext cx="635" cy="3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44" name="Picture 71" descr="bjlz090619-45"/>
            <p:cNvPicPr>
              <a:picLocks noChangeAspect="1" noChangeArrowheads="1"/>
            </p:cNvPicPr>
            <p:nvPr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3748"/>
              <a:ext cx="544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626" name="Picture 76" descr="Minerva der Max Planck Gesellschaft">
            <a:hlinkClick r:id="rId72" tooltip="Zum Internetauftritt der Max- Planck-Gesellschaft"/>
          </p:cNvPr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" t="9293"/>
          <a:stretch>
            <a:fillRect/>
          </a:stretch>
        </p:blipFill>
        <p:spPr bwMode="auto">
          <a:xfrm>
            <a:off x="4427538" y="2565400"/>
            <a:ext cx="71913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7" name="Picture 79" descr="查看完整尺寸的图片">
            <a:hlinkClick r:id="rId74"/>
          </p:cNvPr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484313"/>
            <a:ext cx="12239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8" name="Picture 81" descr="Russian academy of sciences">
            <a:hlinkClick r:id="rId76"/>
          </p:cNvPr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989138"/>
            <a:ext cx="13684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9" name="Picture 85" descr="查看完整尺寸的图片">
            <a:hlinkClick r:id="rId78"/>
          </p:cNvPr>
          <p:cNvPicPr>
            <a:picLocks noChangeAspect="1" noChangeArrowheads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060575"/>
            <a:ext cx="7921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30" name="Picture 87" descr="ANd9GcT65WLjFq5hFgKHuUj_a2tKOYAdCd1EcQu_279y02o_lm8ZUVhWX2cBvjY">
            <a:hlinkClick r:id="rId80"/>
          </p:cNvPr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565400"/>
            <a:ext cx="11525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31" name="Picture 89" descr="ANd9GcQSYDChrPCBnb5varGVOnC7wRsWs_z2WZ6UKFUTNI_q3gy2BGyuA299y_g">
            <a:hlinkClick r:id="rId82"/>
          </p:cNvPr>
          <p:cNvPicPr>
            <a:picLocks noChangeAspect="1"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97425"/>
            <a:ext cx="1223962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32" name="Picture 91" descr="ANd9GcSRaUmbB0EyHPrlmnnaSl2BYqW_CmoakDpikhvyEvg0bUDySzBRHklDgyE">
            <a:hlinkClick r:id="rId84"/>
          </p:cNvPr>
          <p:cNvPicPr>
            <a:picLocks noChangeAspect="1" noChangeArrowheads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97425"/>
            <a:ext cx="12969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33" name="Picture 93" descr="查看完整尺寸的图片">
            <a:hlinkClick r:id="rId86"/>
          </p:cNvPr>
          <p:cNvPicPr>
            <a:picLocks noChangeAspect="1" noChangeArrowheads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724400"/>
            <a:ext cx="615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34" name="Picture 95" descr="ANd9GcSp2xJfYcmFHTzP2broEQM10JJSDLp7ftEmXLexN0sGCcu---GVjyIccx4">
            <a:hlinkClick r:id="rId88"/>
          </p:cNvPr>
          <p:cNvPicPr>
            <a:picLocks noChangeAspect="1" noChangeArrowheads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300663"/>
            <a:ext cx="86518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35" name="Picture 97" descr="ANd9GcT2gSc9x70IhWfhJa1N8jF9K7dOphllpZEI3L9_ebFpVBXd_sGLl6GVLMU">
            <a:hlinkClick r:id="rId90"/>
          </p:cNvPr>
          <p:cNvPicPr>
            <a:picLocks noChangeAspect="1" noChangeArrowheads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300663"/>
            <a:ext cx="8588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36" name="Picture 101" descr="理化学研究所">
            <a:hlinkClick r:id="rId92"/>
          </p:cNvPr>
          <p:cNvPicPr>
            <a:picLocks noChangeAspect="1" noChangeArrowheads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016125"/>
            <a:ext cx="11906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37" name="TextBox 39"/>
          <p:cNvSpPr txBox="1">
            <a:spLocks noChangeArrowheads="1"/>
          </p:cNvSpPr>
          <p:nvPr/>
        </p:nvSpPr>
        <p:spPr bwMode="auto">
          <a:xfrm>
            <a:off x="4572000" y="92075"/>
            <a:ext cx="352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International Cooperation</a:t>
            </a:r>
            <a:endParaRPr lang="zh-CN" altLang="en-US" sz="2400" b="1" i="1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宋体" pitchFamily="2" charset="-122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7" descr="CAS-IC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-100013"/>
            <a:ext cx="1135062" cy="115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251520" y="231031"/>
            <a:ext cx="7560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solidFill>
                  <a:srgbClr val="0066CC"/>
                </a:solidFill>
                <a:latin typeface="Britannic Bold" panose="020B0903060703020204" pitchFamily="34" charset="0"/>
                <a:ea typeface="MS PGothic" pitchFamily="34" charset="-128"/>
                <a:cs typeface="宋体" pitchFamily="2" charset="-122"/>
              </a:rPr>
              <a:t>Blueprint for 2015-2030</a:t>
            </a:r>
            <a:r>
              <a:rPr lang="en-US" altLang="zh-CN" sz="2800" b="1" dirty="0" smtClean="0">
                <a:solidFill>
                  <a:srgbClr val="0066CC"/>
                </a:solidFill>
                <a:latin typeface="Britannic Bold" panose="020B0903060703020204" pitchFamily="34" charset="0"/>
                <a:ea typeface="MS PGothic" pitchFamily="34" charset="-128"/>
                <a:cs typeface="宋体" pitchFamily="2" charset="-122"/>
              </a:rPr>
              <a:t>: </a:t>
            </a:r>
            <a:r>
              <a:rPr lang="en-US" altLang="zh-CN" sz="2800" b="1" i="1" dirty="0" smtClean="0">
                <a:solidFill>
                  <a:srgbClr val="0066CC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The Pioneer Initiative</a:t>
            </a:r>
            <a:endParaRPr lang="zh-CN" altLang="en-US" sz="2800" b="1" i="1" dirty="0">
              <a:solidFill>
                <a:srgbClr val="0066CC"/>
              </a:solidFill>
              <a:latin typeface="Calibri" pitchFamily="34" charset="0"/>
              <a:ea typeface="MS PGothic" pitchFamily="34" charset="-128"/>
              <a:cs typeface="宋体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51520" y="692696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100806" y="980728"/>
            <a:ext cx="9007698" cy="2154411"/>
          </a:xfrm>
          <a:prstGeom prst="roundRect">
            <a:avLst>
              <a:gd name="adj" fmla="val 7935"/>
            </a:avLst>
          </a:prstGeom>
          <a:solidFill>
            <a:schemeClr val="accent5"/>
          </a:solidFill>
          <a:ln>
            <a:noFill/>
          </a:ln>
          <a:ex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accent2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accent2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accent2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accent2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80180" y="1124744"/>
            <a:ext cx="878430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accent2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accent2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accent2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accent2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342900" indent="-342900"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chemeClr val="bg1"/>
                </a:solidFill>
                <a:latin typeface="+mn-lt"/>
              </a:rPr>
              <a:t>To consolidate CAS’ leading position in scientific excellence, high-caliber talent cultivation and think-tank service</a:t>
            </a:r>
          </a:p>
          <a:p>
            <a:pPr marL="342900" indent="-342900"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chemeClr val="bg1"/>
                </a:solidFill>
                <a:latin typeface="+mn-lt"/>
              </a:rPr>
              <a:t>To establish CAS as a world-class research institution</a:t>
            </a:r>
            <a:endParaRPr lang="en-US" altLang="zh-CN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400539"/>
            <a:ext cx="7056784" cy="3443881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800801034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7" descr="CAS-IC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-100013"/>
            <a:ext cx="1135062" cy="115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251520" y="868650"/>
            <a:ext cx="4684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Action 1:  Restructure CAS Institutes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sp>
        <p:nvSpPr>
          <p:cNvPr id="12" name="TextBox 39"/>
          <p:cNvSpPr txBox="1">
            <a:spLocks noChangeArrowheads="1"/>
          </p:cNvSpPr>
          <p:nvPr/>
        </p:nvSpPr>
        <p:spPr bwMode="auto">
          <a:xfrm>
            <a:off x="251520" y="231031"/>
            <a:ext cx="7560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solidFill>
                  <a:srgbClr val="0066CC"/>
                </a:solidFill>
                <a:latin typeface="Britannic Bold" panose="020B0903060703020204" pitchFamily="34" charset="0"/>
                <a:ea typeface="MS PGothic" pitchFamily="34" charset="-128"/>
                <a:cs typeface="宋体" pitchFamily="2" charset="-122"/>
              </a:rPr>
              <a:t>Blueprint for 2015-2030</a:t>
            </a:r>
            <a:r>
              <a:rPr lang="en-US" altLang="zh-CN" sz="2800" b="1" dirty="0" smtClean="0">
                <a:solidFill>
                  <a:srgbClr val="0066CC"/>
                </a:solidFill>
                <a:latin typeface="Britannic Bold" panose="020B0903060703020204" pitchFamily="34" charset="0"/>
                <a:ea typeface="MS PGothic" pitchFamily="34" charset="-128"/>
                <a:cs typeface="宋体" pitchFamily="2" charset="-122"/>
              </a:rPr>
              <a:t>: </a:t>
            </a:r>
            <a:r>
              <a:rPr lang="en-US" altLang="zh-CN" sz="2800" b="1" i="1" dirty="0" smtClean="0">
                <a:solidFill>
                  <a:srgbClr val="0066CC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The Pioneer Initiative</a:t>
            </a:r>
            <a:endParaRPr lang="zh-CN" altLang="en-US" sz="2800" b="1" i="1" dirty="0">
              <a:solidFill>
                <a:srgbClr val="0066CC"/>
              </a:solidFill>
              <a:latin typeface="Calibri" pitchFamily="34" charset="0"/>
              <a:ea typeface="MS PGothic" pitchFamily="34" charset="-128"/>
              <a:cs typeface="宋体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51520" y="692696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44837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2"/>
          <p:cNvSpPr txBox="1">
            <a:spLocks noGrp="1"/>
          </p:cNvSpPr>
          <p:nvPr/>
        </p:nvSpPr>
        <p:spPr bwMode="auto">
          <a:xfrm>
            <a:off x="6932613" y="64087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CE1D0657-43B4-417B-ABDD-6AB87B85024B}" type="slidenum">
              <a:rPr lang="en-US" altLang="zh-CN" sz="1400">
                <a:solidFill>
                  <a:srgbClr val="FFCC66"/>
                </a:solidFill>
                <a:ea typeface="MS PGothic" pitchFamily="34" charset="-128"/>
                <a:cs typeface="宋体" pitchFamily="2" charset="-122"/>
              </a:rPr>
              <a:pPr algn="r" eaLnBrk="1" hangingPunct="1"/>
              <a:t>2</a:t>
            </a:fld>
            <a:endParaRPr lang="en-US" altLang="zh-CN" sz="1400">
              <a:solidFill>
                <a:srgbClr val="FFCC66"/>
              </a:solidFill>
              <a:ea typeface="MS PGothic" pitchFamily="34" charset="-128"/>
              <a:cs typeface="宋体" pitchFamily="2" charset="-122"/>
            </a:endParaRPr>
          </a:p>
        </p:txBody>
      </p:sp>
      <p:pic>
        <p:nvPicPr>
          <p:cNvPr id="6147" name="Picture 55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564211"/>
            <a:ext cx="2447925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57"/>
          <p:cNvSpPr txBox="1">
            <a:spLocks noChangeArrowheads="1"/>
          </p:cNvSpPr>
          <p:nvPr/>
        </p:nvSpPr>
        <p:spPr bwMode="auto">
          <a:xfrm>
            <a:off x="755650" y="6148536"/>
            <a:ext cx="2784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1400" b="1">
                <a:solidFill>
                  <a:schemeClr val="tx1"/>
                </a:solidFill>
                <a:ea typeface="黑体" pitchFamily="49" charset="-122"/>
                <a:cs typeface="宋体" pitchFamily="2" charset="-122"/>
              </a:rPr>
              <a:t>CAS headquarters (1949-1979)</a:t>
            </a:r>
          </a:p>
        </p:txBody>
      </p:sp>
      <p:sp>
        <p:nvSpPr>
          <p:cNvPr id="6149" name="Text Box 58"/>
          <p:cNvSpPr txBox="1">
            <a:spLocks noChangeArrowheads="1"/>
          </p:cNvSpPr>
          <p:nvPr/>
        </p:nvSpPr>
        <p:spPr bwMode="auto">
          <a:xfrm>
            <a:off x="5364163" y="6148536"/>
            <a:ext cx="2376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1400" b="1">
                <a:solidFill>
                  <a:schemeClr val="tx1"/>
                </a:solidFill>
                <a:ea typeface="黑体" pitchFamily="49" charset="-122"/>
                <a:cs typeface="宋体" pitchFamily="2" charset="-122"/>
              </a:rPr>
              <a:t>CAS headquarters (1979-)</a:t>
            </a:r>
          </a:p>
        </p:txBody>
      </p:sp>
      <p:sp>
        <p:nvSpPr>
          <p:cNvPr id="6150" name="燕尾形箭头 10"/>
          <p:cNvSpPr>
            <a:spLocks noChangeArrowheads="1"/>
          </p:cNvSpPr>
          <p:nvPr/>
        </p:nvSpPr>
        <p:spPr bwMode="auto">
          <a:xfrm>
            <a:off x="3708400" y="4780111"/>
            <a:ext cx="1439863" cy="1296988"/>
          </a:xfrm>
          <a:prstGeom prst="notchedRightArrow">
            <a:avLst>
              <a:gd name="adj1" fmla="val 50000"/>
              <a:gd name="adj2" fmla="val 27754"/>
            </a:avLst>
          </a:prstGeom>
          <a:solidFill>
            <a:srgbClr val="99CCFF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 sz="1800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宋体" pitchFamily="2" charset="-122"/>
            </a:endParaRPr>
          </a:p>
        </p:txBody>
      </p:sp>
      <p:pic>
        <p:nvPicPr>
          <p:cNvPr id="6151" name="图片 17" descr="CAS-IC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-100013"/>
            <a:ext cx="1135062" cy="115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2" name="Group 30"/>
          <p:cNvGrpSpPr>
            <a:grpSpLocks/>
          </p:cNvGrpSpPr>
          <p:nvPr/>
        </p:nvGrpSpPr>
        <p:grpSpPr bwMode="auto">
          <a:xfrm>
            <a:off x="3779838" y="2403624"/>
            <a:ext cx="5113337" cy="1806575"/>
            <a:chOff x="930" y="890"/>
            <a:chExt cx="3356" cy="1093"/>
          </a:xfrm>
        </p:grpSpPr>
        <p:sp>
          <p:nvSpPr>
            <p:cNvPr id="7209" name="Rectangle 41"/>
            <p:cNvSpPr>
              <a:spLocks noChangeArrowheads="1"/>
            </p:cNvSpPr>
            <p:nvPr/>
          </p:nvSpPr>
          <p:spPr bwMode="auto">
            <a:xfrm>
              <a:off x="2518" y="1389"/>
              <a:ext cx="589" cy="5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14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楷体_GB2312" pitchFamily="49" charset="-122"/>
                </a:rPr>
                <a:t>2011-</a:t>
              </a:r>
            </a:p>
            <a:p>
              <a:pPr algn="ctr" eaLnBrk="1" hangingPunct="1">
                <a:defRPr/>
              </a:pPr>
              <a:r>
                <a:rPr kumimoji="1" lang="en-US" altLang="zh-CN" sz="14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楷体_GB2312" pitchFamily="49" charset="-122"/>
                </a:rPr>
                <a:t>Bai</a:t>
              </a:r>
            </a:p>
            <a:p>
              <a:pPr algn="ctr" eaLnBrk="1" hangingPunct="1">
                <a:defRPr/>
              </a:pPr>
              <a:r>
                <a:rPr kumimoji="1" lang="en-US" altLang="zh-CN" sz="14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楷体_GB2312" pitchFamily="49" charset="-122"/>
                </a:rPr>
                <a:t>Chunli</a:t>
              </a:r>
            </a:p>
          </p:txBody>
        </p:sp>
        <p:sp>
          <p:nvSpPr>
            <p:cNvPr id="6161" name="Rectangle 25"/>
            <p:cNvSpPr>
              <a:spLocks noChangeArrowheads="1"/>
            </p:cNvSpPr>
            <p:nvPr/>
          </p:nvSpPr>
          <p:spPr bwMode="auto">
            <a:xfrm>
              <a:off x="930" y="890"/>
              <a:ext cx="3330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kumimoji="1" lang="zh-CN" altLang="en-US" b="1" i="1">
                <a:solidFill>
                  <a:schemeClr val="tx1"/>
                </a:solidFill>
                <a:latin typeface="Rage Italic" pitchFamily="66" charset="0"/>
                <a:ea typeface="MS PGothic" pitchFamily="34" charset="-128"/>
                <a:cs typeface="宋体" pitchFamily="2" charset="-122"/>
              </a:endParaRPr>
            </a:p>
          </p:txBody>
        </p:sp>
        <p:pic>
          <p:nvPicPr>
            <p:cNvPr id="6162" name="Picture 26" descr="gu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" y="897"/>
              <a:ext cx="315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5" name="Text Box 27"/>
            <p:cNvSpPr txBox="1">
              <a:spLocks noChangeArrowheads="1"/>
            </p:cNvSpPr>
            <p:nvPr/>
          </p:nvSpPr>
          <p:spPr bwMode="auto">
            <a:xfrm>
              <a:off x="1155" y="981"/>
              <a:ext cx="522" cy="2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kumimoji="1" lang="en-US" altLang="zh-CN" sz="700" b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黑体" pitchFamily="2" charset="-122"/>
                </a:rPr>
                <a:t>1949 - 1978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kumimoji="1" lang="en-US" altLang="zh-CN" sz="700" b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楷体_GB2312" pitchFamily="49" charset="-122"/>
                </a:rPr>
                <a:t>Guo Moruo</a:t>
              </a:r>
            </a:p>
          </p:txBody>
        </p:sp>
        <p:pic>
          <p:nvPicPr>
            <p:cNvPr id="6164" name="Picture 28" descr="方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" y="897"/>
              <a:ext cx="313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7" name="Text Box 29"/>
            <p:cNvSpPr txBox="1">
              <a:spLocks noChangeArrowheads="1"/>
            </p:cNvSpPr>
            <p:nvPr/>
          </p:nvSpPr>
          <p:spPr bwMode="auto">
            <a:xfrm>
              <a:off x="1899" y="971"/>
              <a:ext cx="463" cy="2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kumimoji="1" lang="en-US" altLang="zh-CN" sz="700" b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黑体" pitchFamily="2" charset="-122"/>
                </a:rPr>
                <a:t>1979 - 1981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kumimoji="1" lang="en-US" altLang="zh-CN" sz="700" b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楷体_GB2312" pitchFamily="49" charset="-122"/>
                </a:rPr>
                <a:t>Fang Yi</a:t>
              </a:r>
            </a:p>
          </p:txBody>
        </p:sp>
        <p:pic>
          <p:nvPicPr>
            <p:cNvPr id="6166" name="Picture 30" descr="卢嘉锡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" y="897"/>
              <a:ext cx="292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9" name="Text Box 31"/>
            <p:cNvSpPr txBox="1">
              <a:spLocks noChangeArrowheads="1"/>
            </p:cNvSpPr>
            <p:nvPr/>
          </p:nvSpPr>
          <p:spPr bwMode="auto">
            <a:xfrm>
              <a:off x="2534" y="971"/>
              <a:ext cx="447" cy="2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kumimoji="1" lang="en-US" altLang="zh-CN" sz="700" b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黑体" pitchFamily="2" charset="-122"/>
                </a:rPr>
                <a:t>1981 - 1987 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kumimoji="1" lang="en-US" altLang="zh-CN" sz="700" b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楷体_GB2312" pitchFamily="49" charset="-122"/>
                </a:rPr>
                <a:t>Lu Jiaxi</a:t>
              </a:r>
            </a:p>
          </p:txBody>
        </p:sp>
        <p:pic>
          <p:nvPicPr>
            <p:cNvPr id="6168" name="Picture 32" descr="周光召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897"/>
              <a:ext cx="303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1" name="Text Box 33"/>
            <p:cNvSpPr txBox="1">
              <a:spLocks noChangeArrowheads="1"/>
            </p:cNvSpPr>
            <p:nvPr/>
          </p:nvSpPr>
          <p:spPr bwMode="auto">
            <a:xfrm>
              <a:off x="3181" y="974"/>
              <a:ext cx="472" cy="3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kumimoji="1" lang="en-US" altLang="zh-CN" sz="700" b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黑体" pitchFamily="2" charset="-122"/>
                </a:rPr>
                <a:t>1987 - 1997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kumimoji="1" lang="en-US" altLang="zh-CN" sz="700" b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楷体_GB2312" pitchFamily="49" charset="-122"/>
                </a:rPr>
                <a:t>Zhou Guangzhao</a:t>
              </a:r>
            </a:p>
          </p:txBody>
        </p:sp>
        <p:pic>
          <p:nvPicPr>
            <p:cNvPr id="6170" name="Picture 34" descr="路甬祥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0" y="897"/>
              <a:ext cx="313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3" name="Text Box 35"/>
            <p:cNvSpPr txBox="1">
              <a:spLocks noChangeArrowheads="1"/>
            </p:cNvSpPr>
            <p:nvPr/>
          </p:nvSpPr>
          <p:spPr bwMode="auto">
            <a:xfrm>
              <a:off x="3874" y="974"/>
              <a:ext cx="412" cy="3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kumimoji="1" lang="en-US" altLang="zh-CN" sz="700" b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黑体" pitchFamily="2" charset="-122"/>
                </a:rPr>
                <a:t>1997 - 2011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kumimoji="1" lang="en-US" altLang="zh-CN" sz="700" b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楷体_GB2312" pitchFamily="49" charset="-122"/>
                </a:rPr>
                <a:t>Lu Yongxiang</a:t>
              </a:r>
            </a:p>
          </p:txBody>
        </p:sp>
        <p:pic>
          <p:nvPicPr>
            <p:cNvPr id="6172" name="Picture 40" descr="bai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" y="1389"/>
              <a:ext cx="507" cy="591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3" name="Picture 34" descr="xinsrc_41208062409119062997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564211"/>
            <a:ext cx="2303463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Text Box 5"/>
          <p:cNvSpPr txBox="1">
            <a:spLocks noChangeArrowheads="1"/>
          </p:cNvSpPr>
          <p:nvPr/>
        </p:nvSpPr>
        <p:spPr bwMode="auto">
          <a:xfrm>
            <a:off x="179388" y="260350"/>
            <a:ext cx="7993062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folHlink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60363" indent="-360363" eaLnBrk="0" hangingPunct="0"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zh-CN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  <a:t>CAS: Cradle of Science and Innovation in China</a:t>
            </a:r>
          </a:p>
        </p:txBody>
      </p:sp>
      <p:sp>
        <p:nvSpPr>
          <p:cNvPr id="6155" name="Text Box 38"/>
          <p:cNvSpPr txBox="1">
            <a:spLocks noChangeArrowheads="1"/>
          </p:cNvSpPr>
          <p:nvPr/>
        </p:nvSpPr>
        <p:spPr bwMode="auto">
          <a:xfrm>
            <a:off x="468313" y="915988"/>
            <a:ext cx="6551612" cy="11906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68010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Clr>
                <a:srgbClr val="FFCC00"/>
              </a:buClr>
              <a:buFontTx/>
              <a:buChar char="•"/>
            </a:pPr>
            <a:r>
              <a:rPr lang="en-US" altLang="zh-CN" sz="1800" b="1">
                <a:solidFill>
                  <a:schemeClr val="tx1"/>
                </a:solidFill>
                <a:latin typeface="Calibri" pitchFamily="34" charset="0"/>
              </a:rPr>
              <a:t> Founded in Nov. 1949</a:t>
            </a:r>
          </a:p>
          <a:p>
            <a:pPr eaLnBrk="1" hangingPunct="1">
              <a:buClr>
                <a:srgbClr val="FFCC00"/>
              </a:buClr>
              <a:buFontTx/>
              <a:buChar char="•"/>
            </a:pPr>
            <a:r>
              <a:rPr lang="en-US" altLang="zh-CN" sz="1800" b="1">
                <a:solidFill>
                  <a:schemeClr val="tx1"/>
                </a:solidFill>
                <a:latin typeface="Calibri" pitchFamily="34" charset="0"/>
              </a:rPr>
              <a:t> Based on  Academia Sinica and Beiping Academy</a:t>
            </a:r>
          </a:p>
          <a:p>
            <a:pPr eaLnBrk="1" hangingPunct="1">
              <a:buClr>
                <a:srgbClr val="FFCC00"/>
              </a:buClr>
              <a:buFontTx/>
              <a:buChar char="•"/>
            </a:pPr>
            <a:r>
              <a:rPr lang="en-US" altLang="zh-CN" sz="1800" b="1">
                <a:solidFill>
                  <a:schemeClr val="tx1"/>
                </a:solidFill>
                <a:latin typeface="Calibri" pitchFamily="34" charset="0"/>
              </a:rPr>
              <a:t> Home to the largest number of best talents</a:t>
            </a:r>
          </a:p>
          <a:p>
            <a:pPr eaLnBrk="1" hangingPunct="1">
              <a:buClr>
                <a:srgbClr val="FFCC00"/>
              </a:buClr>
              <a:buFontTx/>
              <a:buChar char="•"/>
            </a:pPr>
            <a:r>
              <a:rPr lang="en-US" altLang="zh-CN" sz="1800" b="1">
                <a:solidFill>
                  <a:schemeClr val="tx1"/>
                </a:solidFill>
                <a:latin typeface="Calibri" pitchFamily="34" charset="0"/>
              </a:rPr>
              <a:t> A powerhouse of scientific knowledge and innovation</a:t>
            </a:r>
          </a:p>
        </p:txBody>
      </p:sp>
      <p:pic>
        <p:nvPicPr>
          <p:cNvPr id="6156" name="Picture 41" descr="232152drrt55r5i25gt29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9024"/>
            <a:ext cx="2447925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 Box 57"/>
          <p:cNvSpPr txBox="1">
            <a:spLocks noChangeArrowheads="1"/>
          </p:cNvSpPr>
          <p:nvPr/>
        </p:nvSpPr>
        <p:spPr bwMode="auto">
          <a:xfrm>
            <a:off x="539750" y="4013349"/>
            <a:ext cx="3240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sz="1400" b="1">
                <a:solidFill>
                  <a:schemeClr val="tx1"/>
                </a:solidFill>
                <a:ea typeface="黑体" pitchFamily="49" charset="-122"/>
                <a:cs typeface="宋体" pitchFamily="2" charset="-122"/>
              </a:rPr>
              <a:t>Academia Sinica (1928-1949) </a:t>
            </a:r>
          </a:p>
        </p:txBody>
      </p:sp>
      <p:pic>
        <p:nvPicPr>
          <p:cNvPr id="2" name="DefaultOcx"/>
          <p:cNvPicPr preferRelativeResize="0">
            <a:picLocks noChangeArrowheads="1" noChangeShapeType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71663" y="-527050"/>
            <a:ext cx="914400" cy="2286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999999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HTMLHidden1"/>
          <p:cNvPicPr preferRelativeResize="0">
            <a:picLocks noChangeArrowheads="1" noChangeShapeType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71663" y="-527050"/>
            <a:ext cx="914400" cy="2286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999999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7" descr="CAS-IC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-100013"/>
            <a:ext cx="1135062" cy="115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251520" y="868650"/>
            <a:ext cx="8549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Action 2:  Optimize scientific deployment according to five priorities 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6057" y="1412776"/>
            <a:ext cx="8382407" cy="5256584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rgbClr val="C00000"/>
              </a:buClr>
              <a:buSzPct val="80000"/>
              <a:buFont typeface="Wingdings" pitchFamily="2" charset="2"/>
              <a:buChar char="p"/>
            </a:pPr>
            <a:r>
              <a:rPr lang="en-US" altLang="zh-C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Strategic and major scientific issues and challenges</a:t>
            </a:r>
          </a:p>
          <a:p>
            <a:pPr>
              <a:buClr>
                <a:srgbClr val="C00000"/>
              </a:buClr>
              <a:buSzPct val="80000"/>
            </a:pPr>
            <a:r>
              <a:rPr lang="en-US" altLang="zh-CN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altLang="zh-CN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space science, earth and ocean exploration, big data, cloud computing, smart </a:t>
            </a:r>
          </a:p>
          <a:p>
            <a:pPr>
              <a:buClr>
                <a:srgbClr val="C00000"/>
              </a:buClr>
              <a:buSzPct val="80000"/>
            </a:pPr>
            <a:r>
              <a:rPr lang="en-US" altLang="zh-CN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technology, cyber-security, quantum communication tech, mobile internet, etc.</a:t>
            </a:r>
          </a:p>
          <a:p>
            <a:pPr>
              <a:buClr>
                <a:srgbClr val="C00000"/>
              </a:buClr>
              <a:buSzPct val="80000"/>
            </a:pPr>
            <a:endParaRPr lang="en-US" altLang="zh-CN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C00000"/>
              </a:buClr>
              <a:buSzPct val="80000"/>
              <a:buFont typeface="Wingdings" pitchFamily="2" charset="2"/>
              <a:buChar char="p"/>
            </a:pPr>
            <a:r>
              <a:rPr lang="en-US" altLang="zh-C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Fundamental science, frontiers and inter-disciplinary research</a:t>
            </a:r>
          </a:p>
          <a:p>
            <a:pPr>
              <a:buClr>
                <a:srgbClr val="C00000"/>
              </a:buClr>
              <a:buSzPct val="80000"/>
            </a:pPr>
            <a:r>
              <a:rPr lang="en-US" altLang="zh-CN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quantum science, brain science, superconducting materials, etc.</a:t>
            </a:r>
          </a:p>
          <a:p>
            <a:pPr>
              <a:buClr>
                <a:srgbClr val="C00000"/>
              </a:buClr>
              <a:buSzPct val="80000"/>
            </a:pPr>
            <a:endParaRPr lang="en-US" altLang="zh-CN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C00000"/>
              </a:buClr>
              <a:buSzPct val="80000"/>
              <a:buFont typeface="Wingdings" pitchFamily="2" charset="2"/>
              <a:buChar char="p"/>
            </a:pPr>
            <a:r>
              <a:rPr lang="en-US" altLang="zh-C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Core technology for emerging industries</a:t>
            </a:r>
          </a:p>
          <a:p>
            <a:pPr>
              <a:buClr>
                <a:srgbClr val="C00000"/>
              </a:buClr>
              <a:buSzPct val="80000"/>
            </a:pPr>
            <a:r>
              <a:rPr lang="en-US" altLang="zh-CN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new energy, new materials, advanced manufacturing, etc.</a:t>
            </a:r>
          </a:p>
          <a:p>
            <a:pPr>
              <a:buClr>
                <a:srgbClr val="C00000"/>
              </a:buClr>
              <a:buSzPct val="80000"/>
            </a:pPr>
            <a:endParaRPr lang="en-US" altLang="zh-CN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C00000"/>
              </a:buClr>
              <a:buSzPct val="80000"/>
              <a:buFont typeface="Wingdings" pitchFamily="2" charset="2"/>
              <a:buChar char="p"/>
            </a:pPr>
            <a:r>
              <a:rPr lang="en-US" altLang="zh-C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National </a:t>
            </a:r>
            <a:r>
              <a:rPr lang="en-US" altLang="zh-C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security</a:t>
            </a:r>
          </a:p>
          <a:p>
            <a:pPr marL="342900" indent="-342900">
              <a:buClr>
                <a:srgbClr val="C00000"/>
              </a:buClr>
              <a:buSzPct val="80000"/>
              <a:buFont typeface="Wingdings" pitchFamily="2" charset="2"/>
              <a:buChar char="p"/>
            </a:pPr>
            <a:endParaRPr lang="en-US" altLang="zh-CN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C00000"/>
              </a:buClr>
              <a:buSzPct val="80000"/>
              <a:buFont typeface="Wingdings" pitchFamily="2" charset="2"/>
              <a:buChar char="p"/>
            </a:pPr>
            <a:r>
              <a:rPr lang="en-US" altLang="zh-CN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 and sustainable development. </a:t>
            </a:r>
            <a:endParaRPr lang="zh-CN" altLang="en-US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39"/>
          <p:cNvSpPr txBox="1">
            <a:spLocks noChangeArrowheads="1"/>
          </p:cNvSpPr>
          <p:nvPr/>
        </p:nvSpPr>
        <p:spPr bwMode="auto">
          <a:xfrm>
            <a:off x="251520" y="231031"/>
            <a:ext cx="7560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solidFill>
                  <a:srgbClr val="0066CC"/>
                </a:solidFill>
                <a:latin typeface="Britannic Bold" panose="020B0903060703020204" pitchFamily="34" charset="0"/>
                <a:ea typeface="MS PGothic" pitchFamily="34" charset="-128"/>
                <a:cs typeface="宋体" pitchFamily="2" charset="-122"/>
              </a:rPr>
              <a:t>Blueprint for 2015-2030</a:t>
            </a:r>
            <a:r>
              <a:rPr lang="en-US" altLang="zh-CN" sz="2800" b="1" dirty="0" smtClean="0">
                <a:solidFill>
                  <a:srgbClr val="0066CC"/>
                </a:solidFill>
                <a:latin typeface="Britannic Bold" panose="020B0903060703020204" pitchFamily="34" charset="0"/>
                <a:ea typeface="MS PGothic" pitchFamily="34" charset="-128"/>
                <a:cs typeface="宋体" pitchFamily="2" charset="-122"/>
              </a:rPr>
              <a:t>: </a:t>
            </a:r>
            <a:r>
              <a:rPr lang="en-US" altLang="zh-CN" sz="2800" b="1" i="1" dirty="0" smtClean="0">
                <a:solidFill>
                  <a:srgbClr val="0066CC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The Pioneer Initiative</a:t>
            </a:r>
            <a:endParaRPr lang="zh-CN" altLang="en-US" sz="2800" b="1" i="1" dirty="0">
              <a:solidFill>
                <a:srgbClr val="0066CC"/>
              </a:solidFill>
              <a:latin typeface="Calibri" pitchFamily="34" charset="0"/>
              <a:ea typeface="MS PGothic" pitchFamily="34" charset="-128"/>
              <a:cs typeface="宋体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51520" y="692696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79387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7" descr="CAS-IC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-100013"/>
            <a:ext cx="1135062" cy="115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251520" y="868650"/>
            <a:ext cx="8114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Action 3:  Further reform talent &amp; personnel management system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6" name="直角双向箭头 5"/>
          <p:cNvSpPr/>
          <p:nvPr/>
        </p:nvSpPr>
        <p:spPr bwMode="auto">
          <a:xfrm flipH="1">
            <a:off x="612774" y="1340768"/>
            <a:ext cx="8208963" cy="5225356"/>
          </a:xfrm>
          <a:prstGeom prst="leftUpArrow">
            <a:avLst>
              <a:gd name="adj1" fmla="val 605"/>
              <a:gd name="adj2" fmla="val 1325"/>
              <a:gd name="adj3" fmla="val 5168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331913" y="6525344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800" b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Short Term </a:t>
            </a:r>
            <a:endParaRPr lang="zh-CN" altLang="en-US" sz="1800" b="1" dirty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16688" y="6525344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8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Long Term </a:t>
            </a:r>
            <a:endParaRPr lang="zh-CN" altLang="en-US" sz="1800" b="1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-5400000">
            <a:off x="-322262" y="5828481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8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Early Career</a:t>
            </a:r>
            <a:endParaRPr lang="zh-CN" altLang="en-US" sz="1800" b="1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11" name="右箭头 10"/>
          <p:cNvSpPr/>
          <p:nvPr/>
        </p:nvSpPr>
        <p:spPr bwMode="auto">
          <a:xfrm rot="16200000">
            <a:off x="-697706" y="4084612"/>
            <a:ext cx="2247900" cy="112712"/>
          </a:xfrm>
          <a:prstGeom prst="rightArrow">
            <a:avLst>
              <a:gd name="adj1" fmla="val 50000"/>
              <a:gd name="adj2" fmla="val 14652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-5400000">
            <a:off x="-282575" y="2123256"/>
            <a:ext cx="1419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8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Established</a:t>
            </a:r>
            <a:endParaRPr lang="zh-CN" altLang="en-US" sz="1800" b="1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900114" y="2183581"/>
            <a:ext cx="3960812" cy="9366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800" b="1" i="1" dirty="0">
                <a:solidFill>
                  <a:srgbClr val="FFFF00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CAS President’s International Fellowship for </a:t>
            </a:r>
            <a:r>
              <a:rPr lang="en-US" altLang="zh-CN" sz="1800" b="1" i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Distinguished Scientists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1835150" y="3284984"/>
            <a:ext cx="3817938" cy="10287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800" b="1" i="1" dirty="0">
                <a:solidFill>
                  <a:srgbClr val="FFFF00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CAS President’s International Fellowship for </a:t>
            </a:r>
            <a:r>
              <a:rPr lang="en-US" altLang="zh-CN" sz="1800" b="1" i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Visiting Scientists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4067175" y="5661248"/>
            <a:ext cx="4465638" cy="74136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800" b="1" i="1" dirty="0">
                <a:solidFill>
                  <a:srgbClr val="FFFF00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CAS-TWAS President’s Fellowship for </a:t>
            </a:r>
            <a:r>
              <a:rPr lang="en-US" altLang="zh-CN" sz="1800" b="1" i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International PhD Students</a:t>
            </a:r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900113" y="1526877"/>
            <a:ext cx="7559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b="1" i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CAS President’s International Fellowship Initiative (PIFI)</a:t>
            </a: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2555875" y="4509120"/>
            <a:ext cx="4537075" cy="9366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800" b="1" i="1" dirty="0">
                <a:solidFill>
                  <a:srgbClr val="FFFF00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CAS President’s International Fellowship for </a:t>
            </a:r>
            <a:r>
              <a:rPr lang="en-US" altLang="zh-CN" sz="1800" b="1" i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Postdoctoral Researchers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4" y="2688108"/>
            <a:ext cx="454426" cy="420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27" y="3883868"/>
            <a:ext cx="300783" cy="40922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62" y="5085184"/>
            <a:ext cx="494070" cy="39172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20" y="5882208"/>
            <a:ext cx="643136" cy="643136"/>
          </a:xfrm>
          <a:prstGeom prst="rect">
            <a:avLst/>
          </a:prstGeom>
        </p:spPr>
      </p:pic>
      <p:sp>
        <p:nvSpPr>
          <p:cNvPr id="22" name="右箭头 21"/>
          <p:cNvSpPr/>
          <p:nvPr/>
        </p:nvSpPr>
        <p:spPr bwMode="auto">
          <a:xfrm>
            <a:off x="3556000" y="6653932"/>
            <a:ext cx="2247900" cy="112712"/>
          </a:xfrm>
          <a:prstGeom prst="rightArrow">
            <a:avLst>
              <a:gd name="adj1" fmla="val 50000"/>
              <a:gd name="adj2" fmla="val 14652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251520" y="231031"/>
            <a:ext cx="7560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solidFill>
                  <a:srgbClr val="0066CC"/>
                </a:solidFill>
                <a:latin typeface="Britannic Bold" panose="020B0903060703020204" pitchFamily="34" charset="0"/>
                <a:ea typeface="MS PGothic" pitchFamily="34" charset="-128"/>
                <a:cs typeface="宋体" pitchFamily="2" charset="-122"/>
              </a:rPr>
              <a:t>Blueprint for 2015-2030</a:t>
            </a:r>
            <a:r>
              <a:rPr lang="en-US" altLang="zh-CN" sz="2800" b="1" dirty="0" smtClean="0">
                <a:solidFill>
                  <a:srgbClr val="0066CC"/>
                </a:solidFill>
                <a:latin typeface="Britannic Bold" panose="020B0903060703020204" pitchFamily="34" charset="0"/>
                <a:ea typeface="MS PGothic" pitchFamily="34" charset="-128"/>
                <a:cs typeface="宋体" pitchFamily="2" charset="-122"/>
              </a:rPr>
              <a:t>: </a:t>
            </a:r>
            <a:r>
              <a:rPr lang="en-US" altLang="zh-CN" sz="2800" b="1" i="1" dirty="0" smtClean="0">
                <a:solidFill>
                  <a:srgbClr val="0066CC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The Pioneer Initiative</a:t>
            </a:r>
            <a:endParaRPr lang="zh-CN" altLang="en-US" sz="2800" b="1" i="1" dirty="0">
              <a:solidFill>
                <a:srgbClr val="0066CC"/>
              </a:solidFill>
              <a:latin typeface="Calibri" pitchFamily="34" charset="0"/>
              <a:ea typeface="MS PGothic" pitchFamily="34" charset="-128"/>
              <a:cs typeface="宋体" pitchFamily="2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51520" y="692696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79387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7" descr="CAS-IC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-100013"/>
            <a:ext cx="1135062" cy="115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251520" y="868650"/>
            <a:ext cx="75584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Action 4:  Further enhance the role as </a:t>
            </a:r>
            <a:r>
              <a:rPr lang="en-US" altLang="zh-CN" b="1" dirty="0">
                <a:solidFill>
                  <a:schemeClr val="tx1"/>
                </a:solidFill>
              </a:rPr>
              <a:t>a</a:t>
            </a:r>
            <a:r>
              <a:rPr lang="en-US" altLang="zh-CN" b="1" dirty="0" smtClean="0">
                <a:solidFill>
                  <a:schemeClr val="tx1"/>
                </a:solidFill>
              </a:rPr>
              <a:t> national </a:t>
            </a:r>
            <a:r>
              <a:rPr lang="en-US" altLang="zh-CN" b="1" dirty="0" smtClean="0">
                <a:solidFill>
                  <a:schemeClr val="tx1"/>
                </a:solidFill>
              </a:rPr>
              <a:t>think-tank 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3436630959"/>
              </p:ext>
            </p:extLst>
          </p:nvPr>
        </p:nvGraphicFramePr>
        <p:xfrm>
          <a:off x="827584" y="1556792"/>
          <a:ext cx="72008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39"/>
          <p:cNvSpPr txBox="1">
            <a:spLocks noChangeArrowheads="1"/>
          </p:cNvSpPr>
          <p:nvPr/>
        </p:nvSpPr>
        <p:spPr bwMode="auto">
          <a:xfrm>
            <a:off x="251520" y="231031"/>
            <a:ext cx="7560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solidFill>
                  <a:srgbClr val="0066CC"/>
                </a:solidFill>
                <a:latin typeface="Britannic Bold" panose="020B0903060703020204" pitchFamily="34" charset="0"/>
                <a:ea typeface="MS PGothic" pitchFamily="34" charset="-128"/>
                <a:cs typeface="宋体" pitchFamily="2" charset="-122"/>
              </a:rPr>
              <a:t>Blueprint for 2015-2030</a:t>
            </a:r>
            <a:r>
              <a:rPr lang="en-US" altLang="zh-CN" sz="2800" b="1" dirty="0" smtClean="0">
                <a:solidFill>
                  <a:srgbClr val="0066CC"/>
                </a:solidFill>
                <a:latin typeface="Britannic Bold" panose="020B0903060703020204" pitchFamily="34" charset="0"/>
                <a:ea typeface="MS PGothic" pitchFamily="34" charset="-128"/>
                <a:cs typeface="宋体" pitchFamily="2" charset="-122"/>
              </a:rPr>
              <a:t>: </a:t>
            </a:r>
            <a:r>
              <a:rPr lang="en-US" altLang="zh-CN" sz="2800" b="1" i="1" dirty="0" smtClean="0">
                <a:solidFill>
                  <a:srgbClr val="0066CC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The Pioneer Initiative</a:t>
            </a:r>
            <a:endParaRPr lang="zh-CN" altLang="en-US" sz="2800" b="1" i="1" dirty="0">
              <a:solidFill>
                <a:srgbClr val="0066CC"/>
              </a:solidFill>
              <a:latin typeface="Calibri" pitchFamily="34" charset="0"/>
              <a:ea typeface="MS PGothic" pitchFamily="34" charset="-128"/>
              <a:cs typeface="宋体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51520" y="692696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79387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7" descr="CAS-IC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-100013"/>
            <a:ext cx="1135062" cy="115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251520" y="940658"/>
            <a:ext cx="6192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Action 5:  Implement an open innovation strategy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6" name="图示 15"/>
          <p:cNvGraphicFramePr/>
          <p:nvPr>
            <p:extLst>
              <p:ext uri="{D42A27DB-BD31-4B8C-83A1-F6EECF244321}">
                <p14:modId xmlns:p14="http://schemas.microsoft.com/office/powerpoint/2010/main" val="523953869"/>
              </p:ext>
            </p:extLst>
          </p:nvPr>
        </p:nvGraphicFramePr>
        <p:xfrm>
          <a:off x="367555" y="1916832"/>
          <a:ext cx="8452917" cy="4069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 bwMode="auto">
          <a:xfrm>
            <a:off x="323528" y="6021288"/>
            <a:ext cx="8352928" cy="344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Enhance domestic &amp; international cooperation to further provide S&amp;T service</a:t>
            </a:r>
            <a:endParaRPr lang="zh-CN" altLang="en-US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39"/>
          <p:cNvSpPr txBox="1">
            <a:spLocks noChangeArrowheads="1"/>
          </p:cNvSpPr>
          <p:nvPr/>
        </p:nvSpPr>
        <p:spPr bwMode="auto">
          <a:xfrm>
            <a:off x="251520" y="231031"/>
            <a:ext cx="7560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solidFill>
                  <a:srgbClr val="0066CC"/>
                </a:solidFill>
                <a:latin typeface="Britannic Bold" panose="020B0903060703020204" pitchFamily="34" charset="0"/>
                <a:ea typeface="MS PGothic" pitchFamily="34" charset="-128"/>
                <a:cs typeface="宋体" pitchFamily="2" charset="-122"/>
              </a:rPr>
              <a:t>Blueprint for 2015-2030</a:t>
            </a:r>
            <a:r>
              <a:rPr lang="en-US" altLang="zh-CN" sz="2800" b="1" dirty="0" smtClean="0">
                <a:solidFill>
                  <a:srgbClr val="0066CC"/>
                </a:solidFill>
                <a:latin typeface="Britannic Bold" panose="020B0903060703020204" pitchFamily="34" charset="0"/>
                <a:ea typeface="MS PGothic" pitchFamily="34" charset="-128"/>
                <a:cs typeface="宋体" pitchFamily="2" charset="-122"/>
              </a:rPr>
              <a:t>: </a:t>
            </a:r>
            <a:r>
              <a:rPr lang="en-US" altLang="zh-CN" sz="2800" b="1" i="1" dirty="0" smtClean="0">
                <a:solidFill>
                  <a:srgbClr val="0066CC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The Pioneer Initiative</a:t>
            </a:r>
            <a:endParaRPr lang="zh-CN" altLang="en-US" sz="2800" b="1" i="1" dirty="0">
              <a:solidFill>
                <a:srgbClr val="0066CC"/>
              </a:solidFill>
              <a:latin typeface="Calibri" pitchFamily="34" charset="0"/>
              <a:ea typeface="MS PGothic" pitchFamily="34" charset="-128"/>
              <a:cs typeface="宋体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51520" y="692696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793878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3"/>
          <p:cNvSpPr>
            <a:spLocks noChangeArrowheads="1"/>
          </p:cNvSpPr>
          <p:nvPr/>
        </p:nvSpPr>
        <p:spPr bwMode="gray">
          <a:xfrm>
            <a:off x="395288" y="1700212"/>
            <a:ext cx="8497887" cy="2016819"/>
          </a:xfrm>
          <a:prstGeom prst="roundRect">
            <a:avLst>
              <a:gd name="adj" fmla="val 7060"/>
            </a:avLst>
          </a:prstGeom>
          <a:solidFill>
            <a:srgbClr val="FFFFFF"/>
          </a:solidFill>
          <a:ln w="76200">
            <a:solidFill>
              <a:srgbClr val="A8D02A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sz="1800">
              <a:solidFill>
                <a:srgbClr val="000000"/>
              </a:solidFill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26627" name="AutoShape 6"/>
          <p:cNvSpPr>
            <a:spLocks noChangeArrowheads="1"/>
          </p:cNvSpPr>
          <p:nvPr/>
        </p:nvSpPr>
        <p:spPr bwMode="gray">
          <a:xfrm>
            <a:off x="395288" y="4293543"/>
            <a:ext cx="8496300" cy="1943769"/>
          </a:xfrm>
          <a:prstGeom prst="roundRect">
            <a:avLst>
              <a:gd name="adj" fmla="val 6005"/>
            </a:avLst>
          </a:prstGeom>
          <a:solidFill>
            <a:srgbClr val="FFFFFF"/>
          </a:solidFill>
          <a:ln w="7620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26628" name="Text Box 4" descr="花束"/>
          <p:cNvSpPr txBox="1">
            <a:spLocks noChangeArrowheads="1"/>
          </p:cNvSpPr>
          <p:nvPr/>
        </p:nvSpPr>
        <p:spPr bwMode="auto">
          <a:xfrm>
            <a:off x="539750" y="1844675"/>
            <a:ext cx="81359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SzPct val="75000"/>
              <a:buFont typeface="Wingdings" pitchFamily="2" charset="2"/>
              <a:buChar char="l"/>
            </a:pPr>
            <a:r>
              <a:rPr lang="en-US" altLang="zh-CN" sz="2400" b="1" dirty="0">
                <a:solidFill>
                  <a:schemeClr val="tx1"/>
                </a:solidFill>
                <a:latin typeface="Calibri" pitchFamily="34" charset="0"/>
              </a:rPr>
              <a:t>CAS is the largest S&amp;T organization in China with multiple </a:t>
            </a:r>
            <a:r>
              <a:rPr lang="en-US" altLang="zh-CN" sz="2400" b="1" dirty="0" smtClean="0">
                <a:solidFill>
                  <a:schemeClr val="tx1"/>
                </a:solidFill>
                <a:latin typeface="Calibri" pitchFamily="34" charset="0"/>
              </a:rPr>
              <a:t>roles and unique importance. </a:t>
            </a:r>
            <a:r>
              <a:rPr lang="en-US" altLang="zh-CN" sz="2400" b="1" dirty="0">
                <a:solidFill>
                  <a:schemeClr val="tx1"/>
                </a:solidFill>
                <a:latin typeface="Calibri" pitchFamily="34" charset="0"/>
              </a:rPr>
              <a:t>The uniqueness of CAS in integrating R&amp;D, education and strategic advice has proved to be an advantage to the organization in delivering high quality S&amp;T, high-caliber talent and trusted ideas.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2843213" y="612775"/>
            <a:ext cx="3313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t>   Conclusion</a:t>
            </a:r>
            <a:endParaRPr lang="en-US" altLang="zh-CN" sz="2800" b="1" i="1">
              <a:solidFill>
                <a:schemeClr val="tx1"/>
              </a:solidFill>
              <a:ea typeface="MS PGothic" pitchFamily="34" charset="-128"/>
              <a:cs typeface="宋体" pitchFamily="2" charset="-122"/>
            </a:endParaRPr>
          </a:p>
        </p:txBody>
      </p:sp>
      <p:pic>
        <p:nvPicPr>
          <p:cNvPr id="26630" name="图片 17" descr="CAS-IC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-100013"/>
            <a:ext cx="1135062" cy="115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矩形 2"/>
          <p:cNvSpPr>
            <a:spLocks noChangeArrowheads="1"/>
          </p:cNvSpPr>
          <p:nvPr/>
        </p:nvSpPr>
        <p:spPr bwMode="auto">
          <a:xfrm>
            <a:off x="539750" y="4525494"/>
            <a:ext cx="8351838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5113" indent="-265113" eaLnBrk="1" hangingPunct="1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SzPct val="75000"/>
              <a:buFont typeface="Wingdings" pitchFamily="2" charset="2"/>
              <a:buChar char="l"/>
            </a:pPr>
            <a:r>
              <a:rPr lang="en-US" altLang="zh-CN" sz="2400" b="1" dirty="0">
                <a:solidFill>
                  <a:schemeClr val="tx1"/>
                </a:solidFill>
                <a:latin typeface="Calibri" pitchFamily="34" charset="0"/>
              </a:rPr>
              <a:t>Despite challenges, we expect to continue to do well due to our legacy,  culture and efforts.  </a:t>
            </a:r>
          </a:p>
          <a:p>
            <a:pPr marL="265113" indent="-265113" eaLnBrk="1" hangingPunct="1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SzPct val="75000"/>
              <a:buFont typeface="Wingdings" pitchFamily="2" charset="2"/>
              <a:buChar char="l"/>
            </a:pPr>
            <a:r>
              <a:rPr lang="en-US" altLang="zh-CN" sz="2400" b="1" dirty="0">
                <a:solidFill>
                  <a:schemeClr val="tx1"/>
                </a:solidFill>
                <a:latin typeface="Calibri" pitchFamily="34" charset="0"/>
              </a:rPr>
              <a:t>International cooperation, a recipe for our success, will play an increasingly important role in our future.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 txBox="1">
            <a:spLocks noChangeArrowheads="1"/>
          </p:cNvSpPr>
          <p:nvPr/>
        </p:nvSpPr>
        <p:spPr bwMode="black">
          <a:xfrm>
            <a:off x="-1" y="6465216"/>
            <a:ext cx="9125475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800" b="1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algn="r">
              <a:buClr>
                <a:srgbClr val="715EE6"/>
              </a:buClr>
              <a:defRPr/>
            </a:pPr>
            <a:r>
              <a:rPr lang="en-US" altLang="zh-CN" sz="1600" kern="0" dirty="0" smtClean="0">
                <a:solidFill>
                  <a:schemeClr val="tx1"/>
                </a:solidFill>
              </a:rPr>
              <a:t>www.cas.ac.cn</a:t>
            </a:r>
          </a:p>
        </p:txBody>
      </p:sp>
      <p:sp>
        <p:nvSpPr>
          <p:cNvPr id="3" name="矩形 2"/>
          <p:cNvSpPr/>
          <p:nvPr/>
        </p:nvSpPr>
        <p:spPr>
          <a:xfrm>
            <a:off x="179512" y="1818690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C00000"/>
                </a:solidFill>
                <a:latin typeface="Calibri" pitchFamily="34" charset="0"/>
                <a:ea typeface="MS PGothic" pitchFamily="34" charset="-128"/>
              </a:rPr>
              <a:t>CAS looks forward to </a:t>
            </a:r>
            <a:endParaRPr lang="en-US" altLang="zh-CN" sz="6000" b="1" dirty="0">
              <a:solidFill>
                <a:srgbClr val="C00000"/>
              </a:solidFill>
              <a:latin typeface="Calibri" pitchFamily="34" charset="0"/>
              <a:ea typeface="MS PGothic" pitchFamily="34" charset="-128"/>
            </a:endParaRPr>
          </a:p>
          <a:p>
            <a:pPr algn="ctr"/>
            <a:r>
              <a:rPr lang="en-US" altLang="zh-CN" sz="6000" b="1" dirty="0" smtClean="0">
                <a:solidFill>
                  <a:srgbClr val="C00000"/>
                </a:solidFill>
                <a:latin typeface="Calibri" pitchFamily="34" charset="0"/>
                <a:ea typeface="MS PGothic" pitchFamily="34" charset="-128"/>
              </a:rPr>
              <a:t>working </a:t>
            </a:r>
            <a:r>
              <a:rPr lang="en-US" altLang="zh-CN" sz="6000" b="1" dirty="0">
                <a:solidFill>
                  <a:srgbClr val="C00000"/>
                </a:solidFill>
                <a:latin typeface="Calibri" pitchFamily="34" charset="0"/>
                <a:ea typeface="MS PGothic" pitchFamily="34" charset="-128"/>
              </a:rPr>
              <a:t>with you !</a:t>
            </a:r>
          </a:p>
        </p:txBody>
      </p:sp>
      <p:sp>
        <p:nvSpPr>
          <p:cNvPr id="17" name="Rectangle 50"/>
          <p:cNvSpPr>
            <a:spLocks noChangeArrowheads="1"/>
          </p:cNvSpPr>
          <p:nvPr/>
        </p:nvSpPr>
        <p:spPr bwMode="gray">
          <a:xfrm>
            <a:off x="107504" y="5160442"/>
            <a:ext cx="755650" cy="75565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zh-CN" altLang="en-US">
              <a:ea typeface="MS PGothic" pitchFamily="34" charset="-128"/>
              <a:cs typeface="宋体" pitchFamily="2" charset="-122"/>
            </a:endParaRPr>
          </a:p>
        </p:txBody>
      </p:sp>
      <p:pic>
        <p:nvPicPr>
          <p:cNvPr id="18" name="Picture 3" descr="C:\Documents and Settings\cas\桌面\life-science-distribution_world-dna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2"/>
          <a:stretch>
            <a:fillRect/>
          </a:stretch>
        </p:blipFill>
        <p:spPr bwMode="auto">
          <a:xfrm>
            <a:off x="1239391" y="5212829"/>
            <a:ext cx="75723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:\Documents and Settings\cas\桌面\virus-biology_1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4" r="6140" b="4993"/>
          <a:stretch>
            <a:fillRect/>
          </a:stretch>
        </p:blipFill>
        <p:spPr bwMode="auto">
          <a:xfrm>
            <a:off x="1237804" y="5997054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C:\Documents and Settings\cas\桌面\8464905_162438528177_2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5" b="19205"/>
          <a:stretch>
            <a:fillRect/>
          </a:stretch>
        </p:blipFill>
        <p:spPr bwMode="auto">
          <a:xfrm>
            <a:off x="4514404" y="5230292"/>
            <a:ext cx="7572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C:\Documents and Settings\cas\桌面\0030740036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904" y="6022454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C:\Documents and Settings\cas\桌面\0030390043.jpg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741" y="5230292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 descr="C:\Documents and Settings\cas\桌面\earth3am.jpg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29" y="4365104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C:\Documents and Settings\cas\桌面\1369025_011148046000_2.jpg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8"/>
          <a:stretch>
            <a:fillRect/>
          </a:stretch>
        </p:blipFill>
        <p:spPr bwMode="auto">
          <a:xfrm>
            <a:off x="2068066" y="4438129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C:\Documents and Settings\cas\桌面\19300001331264131288483595684.jpg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66" y="5230292"/>
            <a:ext cx="75723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42"/>
          <p:cNvSpPr>
            <a:spLocks noChangeArrowheads="1"/>
          </p:cNvSpPr>
          <p:nvPr/>
        </p:nvSpPr>
        <p:spPr bwMode="gray">
          <a:xfrm>
            <a:off x="3688904" y="5230292"/>
            <a:ext cx="755650" cy="7556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 sz="1800">
              <a:solidFill>
                <a:srgbClr val="9BD3E5"/>
              </a:solidFill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28" name="Rectangle 50"/>
          <p:cNvSpPr>
            <a:spLocks noChangeArrowheads="1"/>
          </p:cNvSpPr>
          <p:nvPr/>
        </p:nvSpPr>
        <p:spPr bwMode="gray">
          <a:xfrm>
            <a:off x="447229" y="5206479"/>
            <a:ext cx="757237" cy="757238"/>
          </a:xfrm>
          <a:prstGeom prst="rect">
            <a:avLst/>
          </a:prstGeom>
          <a:solidFill>
            <a:srgbClr val="0000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 sz="1800">
              <a:solidFill>
                <a:srgbClr val="9BD3E5"/>
              </a:solidFill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29" name="Rectangle 42"/>
          <p:cNvSpPr>
            <a:spLocks noChangeArrowheads="1"/>
          </p:cNvSpPr>
          <p:nvPr/>
        </p:nvSpPr>
        <p:spPr bwMode="gray">
          <a:xfrm>
            <a:off x="3687316" y="4412729"/>
            <a:ext cx="755650" cy="7556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 sz="1800">
              <a:solidFill>
                <a:srgbClr val="9BD3E5"/>
              </a:solidFill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30" name="Rectangle 50"/>
          <p:cNvSpPr>
            <a:spLocks noChangeArrowheads="1"/>
          </p:cNvSpPr>
          <p:nvPr/>
        </p:nvSpPr>
        <p:spPr bwMode="gray">
          <a:xfrm>
            <a:off x="2068066" y="5230292"/>
            <a:ext cx="755650" cy="755650"/>
          </a:xfrm>
          <a:prstGeom prst="rect">
            <a:avLst/>
          </a:prstGeom>
          <a:solidFill>
            <a:srgbClr val="FF0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 sz="1800">
              <a:solidFill>
                <a:srgbClr val="9BD3E5"/>
              </a:solidFill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31" name="Rectangle 42"/>
          <p:cNvSpPr>
            <a:spLocks noChangeArrowheads="1"/>
          </p:cNvSpPr>
          <p:nvPr/>
        </p:nvSpPr>
        <p:spPr bwMode="gray">
          <a:xfrm>
            <a:off x="5271641" y="4412729"/>
            <a:ext cx="757238" cy="7556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 sz="1800">
              <a:solidFill>
                <a:srgbClr val="9BD3E5"/>
              </a:solidFill>
              <a:ea typeface="MS PGothic" pitchFamily="34" charset="-128"/>
              <a:cs typeface="宋体" pitchFamily="2" charset="-122"/>
            </a:endParaRPr>
          </a:p>
        </p:txBody>
      </p:sp>
      <p:pic>
        <p:nvPicPr>
          <p:cNvPr id="32" name="Picture 19" descr="J:\1.办公文档\2.中科院美大处各项工作分类\模板\Logo Of CA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4453"/>
            <a:ext cx="2035620" cy="45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灯片编号占位符 1"/>
          <p:cNvSpPr txBox="1">
            <a:spLocks noGrp="1" noChangeArrowheads="1"/>
          </p:cNvSpPr>
          <p:nvPr/>
        </p:nvSpPr>
        <p:spPr bwMode="auto">
          <a:xfrm>
            <a:off x="8316913" y="6383338"/>
            <a:ext cx="6842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4CBAD74B-2DD0-49C6-A194-3AF970F85284}" type="slidenum">
              <a:rPr lang="en-US" altLang="zh-CN"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宋体" pitchFamily="2" charset="-122"/>
              </a:rPr>
              <a:pPr eaLnBrk="1" hangingPunct="1"/>
              <a:t>3</a:t>
            </a:fld>
            <a:endParaRPr lang="en-US" altLang="zh-CN" sz="1200">
              <a:solidFill>
                <a:schemeClr val="tx1"/>
              </a:solidFill>
              <a:latin typeface="Verdana" pitchFamily="34" charset="0"/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8195" name="AutoShape 32"/>
          <p:cNvSpPr>
            <a:spLocks/>
          </p:cNvSpPr>
          <p:nvPr/>
        </p:nvSpPr>
        <p:spPr bwMode="auto">
          <a:xfrm flipV="1">
            <a:off x="1811338" y="3616325"/>
            <a:ext cx="5802312" cy="16319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600"/>
              <a:gd name="T34" fmla="*/ 0 h 21600"/>
              <a:gd name="T35" fmla="*/ 21600 w 21600"/>
              <a:gd name="T36" fmla="*/ 9098 h 2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600" h="21600">
                <a:moveTo>
                  <a:pt x="1552" y="11910"/>
                </a:moveTo>
                <a:cubicBezTo>
                  <a:pt x="1508" y="11542"/>
                  <a:pt x="1486" y="11171"/>
                  <a:pt x="1486" y="10800"/>
                </a:cubicBezTo>
                <a:cubicBezTo>
                  <a:pt x="1486" y="5656"/>
                  <a:pt x="5656" y="1486"/>
                  <a:pt x="10800" y="1486"/>
                </a:cubicBezTo>
                <a:cubicBezTo>
                  <a:pt x="15943" y="1486"/>
                  <a:pt x="20114" y="5656"/>
                  <a:pt x="20114" y="10800"/>
                </a:cubicBezTo>
                <a:cubicBezTo>
                  <a:pt x="20114" y="11171"/>
                  <a:pt x="20091" y="11542"/>
                  <a:pt x="20047" y="11910"/>
                </a:cubicBezTo>
                <a:lnTo>
                  <a:pt x="21522" y="12088"/>
                </a:lnTo>
                <a:cubicBezTo>
                  <a:pt x="21574" y="11660"/>
                  <a:pt x="21600" y="1123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1230"/>
                  <a:pt x="25" y="11660"/>
                  <a:pt x="77" y="12088"/>
                </a:cubicBezTo>
                <a:lnTo>
                  <a:pt x="1552" y="11910"/>
                </a:lnTo>
                <a:close/>
              </a:path>
            </a:pathLst>
          </a:cu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zh-CN" altLang="en-US"/>
          </a:p>
        </p:txBody>
      </p:sp>
      <p:sp>
        <p:nvSpPr>
          <p:cNvPr id="8196" name="Oval 35"/>
          <p:cNvSpPr>
            <a:spLocks noChangeArrowheads="1"/>
          </p:cNvSpPr>
          <p:nvPr/>
        </p:nvSpPr>
        <p:spPr bwMode="auto">
          <a:xfrm>
            <a:off x="3779838" y="4797425"/>
            <a:ext cx="1898650" cy="422275"/>
          </a:xfrm>
          <a:prstGeom prst="ellipse">
            <a:avLst/>
          </a:prstGeom>
          <a:gradFill rotWithShape="1">
            <a:gsLst>
              <a:gs pos="0">
                <a:srgbClr val="CCFFFF">
                  <a:alpha val="99001"/>
                </a:srgbClr>
              </a:gs>
              <a:gs pos="100000">
                <a:srgbClr val="5E7676"/>
              </a:gs>
            </a:gsLst>
            <a:lin ang="5400000" scaled="1"/>
          </a:gradFill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zh-CN" sz="1800" b="1">
                <a:solidFill>
                  <a:schemeClr val="tx1"/>
                </a:solidFill>
                <a:latin typeface="Times New Roman" pitchFamily="18" charset="0"/>
                <a:ea typeface="隶书" pitchFamily="49" charset="-122"/>
                <a:cs typeface="宋体" pitchFamily="2" charset="-122"/>
              </a:rPr>
              <a:t>Openness</a:t>
            </a:r>
            <a:endParaRPr lang="zh-CN" altLang="en-US" sz="1800" b="1">
              <a:solidFill>
                <a:schemeClr val="tx1"/>
              </a:solidFill>
              <a:latin typeface="Times New Roman" pitchFamily="18" charset="0"/>
              <a:ea typeface="隶书" pitchFamily="49" charset="-122"/>
              <a:cs typeface="宋体" pitchFamily="2" charset="-122"/>
            </a:endParaRPr>
          </a:p>
        </p:txBody>
      </p:sp>
      <p:grpSp>
        <p:nvGrpSpPr>
          <p:cNvPr id="8197" name="Group 8"/>
          <p:cNvGrpSpPr>
            <a:grpSpLocks/>
          </p:cNvGrpSpPr>
          <p:nvPr/>
        </p:nvGrpSpPr>
        <p:grpSpPr bwMode="auto">
          <a:xfrm>
            <a:off x="971550" y="1125538"/>
            <a:ext cx="7200900" cy="2028825"/>
            <a:chOff x="-162064" y="-1"/>
            <a:chExt cx="5445333" cy="2502489"/>
          </a:xfrm>
        </p:grpSpPr>
        <p:pic>
          <p:nvPicPr>
            <p:cNvPr id="8233" name="Picture 71" descr="26_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74" y="734905"/>
              <a:ext cx="1926622" cy="1767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4" name="Picture 71" descr="26_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470" y="710525"/>
              <a:ext cx="1885775" cy="1755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5" name="Picture 71" descr="26_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833" y="826332"/>
              <a:ext cx="1225413" cy="1188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6" name="Oval 35"/>
            <p:cNvSpPr>
              <a:spLocks noChangeArrowheads="1"/>
            </p:cNvSpPr>
            <p:nvPr/>
          </p:nvSpPr>
          <p:spPr bwMode="auto">
            <a:xfrm>
              <a:off x="-162064" y="221267"/>
              <a:ext cx="1615833" cy="88507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alpha val="50998"/>
                  </a:srgbClr>
                </a:gs>
                <a:gs pos="100000">
                  <a:srgbClr val="000076"/>
                </a:gs>
              </a:gsLst>
              <a:lin ang="5400000" scaled="1"/>
            </a:gradFill>
            <a:ln>
              <a:noFill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zh-CN" sz="1800" b="1">
                  <a:solidFill>
                    <a:schemeClr val="bg1"/>
                  </a:solidFill>
                </a:rPr>
                <a:t>High-caliber </a:t>
              </a:r>
            </a:p>
            <a:p>
              <a:pPr algn="ctr" eaLnBrk="1" hangingPunct="1"/>
              <a:r>
                <a:rPr lang="en-US" altLang="zh-CN" sz="1800" b="1">
                  <a:solidFill>
                    <a:schemeClr val="bg1"/>
                  </a:solidFill>
                </a:rPr>
                <a:t>Talent</a:t>
              </a:r>
            </a:p>
          </p:txBody>
        </p:sp>
        <p:sp>
          <p:nvSpPr>
            <p:cNvPr id="8237" name="Oval 35"/>
            <p:cNvSpPr>
              <a:spLocks noChangeArrowheads="1"/>
            </p:cNvSpPr>
            <p:nvPr/>
          </p:nvSpPr>
          <p:spPr bwMode="auto">
            <a:xfrm>
              <a:off x="3685443" y="315257"/>
              <a:ext cx="1597826" cy="796959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alpha val="50998"/>
                  </a:srgbClr>
                </a:gs>
                <a:gs pos="100000">
                  <a:srgbClr val="000076"/>
                </a:gs>
              </a:gsLst>
              <a:lin ang="5400000" scaled="1"/>
            </a:gradFill>
            <a:ln>
              <a:noFill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zh-CN" sz="1800" b="1">
                  <a:solidFill>
                    <a:schemeClr val="bg1"/>
                  </a:solidFill>
                </a:rPr>
                <a:t>Trusted </a:t>
              </a:r>
            </a:p>
            <a:p>
              <a:pPr algn="ctr" eaLnBrk="1" hangingPunct="1"/>
              <a:r>
                <a:rPr lang="en-US" altLang="zh-CN" sz="1800" b="1">
                  <a:solidFill>
                    <a:schemeClr val="bg1"/>
                  </a:solidFill>
                </a:rPr>
                <a:t>Ideas</a:t>
              </a:r>
            </a:p>
          </p:txBody>
        </p:sp>
        <p:sp>
          <p:nvSpPr>
            <p:cNvPr id="8238" name="Oval 35"/>
            <p:cNvSpPr>
              <a:spLocks noChangeArrowheads="1"/>
            </p:cNvSpPr>
            <p:nvPr/>
          </p:nvSpPr>
          <p:spPr bwMode="auto">
            <a:xfrm>
              <a:off x="1821113" y="-1"/>
              <a:ext cx="1552208" cy="826330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alpha val="50998"/>
                  </a:srgbClr>
                </a:gs>
                <a:gs pos="100000">
                  <a:srgbClr val="000076"/>
                </a:gs>
              </a:gsLst>
              <a:lin ang="5400000" scaled="1"/>
            </a:gradFill>
            <a:ln>
              <a:noFill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zh-CN" sz="1800" b="1">
                  <a:solidFill>
                    <a:schemeClr val="bg1"/>
                  </a:solidFill>
                </a:rPr>
                <a:t>Scientific </a:t>
              </a:r>
            </a:p>
            <a:p>
              <a:pPr algn="ctr" eaLnBrk="1" hangingPunct="1"/>
              <a:r>
                <a:rPr lang="en-US" altLang="zh-CN" sz="1800" b="1">
                  <a:solidFill>
                    <a:schemeClr val="bg1"/>
                  </a:solidFill>
                </a:rPr>
                <a:t>Excellence</a:t>
              </a:r>
            </a:p>
          </p:txBody>
        </p:sp>
      </p:grpSp>
      <p:sp>
        <p:nvSpPr>
          <p:cNvPr id="8198" name="矩形 10"/>
          <p:cNvSpPr>
            <a:spLocks noChangeArrowheads="1"/>
          </p:cNvSpPr>
          <p:nvPr/>
        </p:nvSpPr>
        <p:spPr bwMode="auto">
          <a:xfrm>
            <a:off x="4140200" y="2349500"/>
            <a:ext cx="1104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b="1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宋体" pitchFamily="2" charset="-122"/>
              </a:rPr>
              <a:t>Mission</a:t>
            </a:r>
          </a:p>
        </p:txBody>
      </p:sp>
      <p:grpSp>
        <p:nvGrpSpPr>
          <p:cNvPr id="8199" name="Group 24"/>
          <p:cNvGrpSpPr>
            <a:grpSpLocks/>
          </p:cNvGrpSpPr>
          <p:nvPr/>
        </p:nvGrpSpPr>
        <p:grpSpPr bwMode="auto">
          <a:xfrm>
            <a:off x="1692275" y="2492375"/>
            <a:ext cx="2586038" cy="546100"/>
            <a:chOff x="-2" y="-57"/>
            <a:chExt cx="1634" cy="1429"/>
          </a:xfrm>
        </p:grpSpPr>
        <p:sp>
          <p:nvSpPr>
            <p:cNvPr id="8227" name="Freeform 99"/>
            <p:cNvSpPr>
              <a:spLocks noEditPoints="1"/>
            </p:cNvSpPr>
            <p:nvPr/>
          </p:nvSpPr>
          <p:spPr bwMode="auto">
            <a:xfrm>
              <a:off x="0" y="205"/>
              <a:ext cx="1632" cy="1167"/>
            </a:xfrm>
            <a:custGeom>
              <a:avLst/>
              <a:gdLst>
                <a:gd name="T0" fmla="*/ 5 w 1816"/>
                <a:gd name="T1" fmla="*/ 1 h 1816"/>
                <a:gd name="T2" fmla="*/ 6 w 1816"/>
                <a:gd name="T3" fmla="*/ 1 h 1816"/>
                <a:gd name="T4" fmla="*/ 5 w 1816"/>
                <a:gd name="T5" fmla="*/ 1 h 1816"/>
                <a:gd name="T6" fmla="*/ 4 w 1816"/>
                <a:gd name="T7" fmla="*/ 1 h 1816"/>
                <a:gd name="T8" fmla="*/ 4 w 1816"/>
                <a:gd name="T9" fmla="*/ 1 h 1816"/>
                <a:gd name="T10" fmla="*/ 4 w 1816"/>
                <a:gd name="T11" fmla="*/ 1 h 1816"/>
                <a:gd name="T12" fmla="*/ 4 w 1816"/>
                <a:gd name="T13" fmla="*/ 1 h 1816"/>
                <a:gd name="T14" fmla="*/ 4 w 1816"/>
                <a:gd name="T15" fmla="*/ 1 h 1816"/>
                <a:gd name="T16" fmla="*/ 4 w 1816"/>
                <a:gd name="T17" fmla="*/ 1 h 1816"/>
                <a:gd name="T18" fmla="*/ 4 w 1816"/>
                <a:gd name="T19" fmla="*/ 1 h 1816"/>
                <a:gd name="T20" fmla="*/ 4 w 1816"/>
                <a:gd name="T21" fmla="*/ 1 h 1816"/>
                <a:gd name="T22" fmla="*/ 4 w 1816"/>
                <a:gd name="T23" fmla="*/ 1 h 1816"/>
                <a:gd name="T24" fmla="*/ 4 w 1816"/>
                <a:gd name="T25" fmla="*/ 1 h 1816"/>
                <a:gd name="T26" fmla="*/ 4 w 1816"/>
                <a:gd name="T27" fmla="*/ 1 h 1816"/>
                <a:gd name="T28" fmla="*/ 4 w 1816"/>
                <a:gd name="T29" fmla="*/ 1 h 1816"/>
                <a:gd name="T30" fmla="*/ 4 w 1816"/>
                <a:gd name="T31" fmla="*/ 1 h 1816"/>
                <a:gd name="T32" fmla="*/ 4 w 1816"/>
                <a:gd name="T33" fmla="*/ 1 h 1816"/>
                <a:gd name="T34" fmla="*/ 4 w 1816"/>
                <a:gd name="T35" fmla="*/ 1 h 1816"/>
                <a:gd name="T36" fmla="*/ 4 w 1816"/>
                <a:gd name="T37" fmla="*/ 1 h 1816"/>
                <a:gd name="T38" fmla="*/ 4 w 1816"/>
                <a:gd name="T39" fmla="*/ 1 h 1816"/>
                <a:gd name="T40" fmla="*/ 4 w 1816"/>
                <a:gd name="T41" fmla="*/ 1 h 1816"/>
                <a:gd name="T42" fmla="*/ 4 w 1816"/>
                <a:gd name="T43" fmla="*/ 1 h 1816"/>
                <a:gd name="T44" fmla="*/ 4 w 1816"/>
                <a:gd name="T45" fmla="*/ 1 h 1816"/>
                <a:gd name="T46" fmla="*/ 4 w 1816"/>
                <a:gd name="T47" fmla="*/ 1 h 1816"/>
                <a:gd name="T48" fmla="*/ 5 w 1816"/>
                <a:gd name="T49" fmla="*/ 1 h 1816"/>
                <a:gd name="T50" fmla="*/ 5 w 1816"/>
                <a:gd name="T51" fmla="*/ 1 h 1816"/>
                <a:gd name="T52" fmla="*/ 5 w 1816"/>
                <a:gd name="T53" fmla="*/ 1 h 1816"/>
                <a:gd name="T54" fmla="*/ 5 w 1816"/>
                <a:gd name="T55" fmla="*/ 1 h 1816"/>
                <a:gd name="T56" fmla="*/ 4 w 1816"/>
                <a:gd name="T57" fmla="*/ 1 h 1816"/>
                <a:gd name="T58" fmla="*/ 4 w 1816"/>
                <a:gd name="T59" fmla="*/ 1 h 1816"/>
                <a:gd name="T60" fmla="*/ 4 w 1816"/>
                <a:gd name="T61" fmla="*/ 1 h 1816"/>
                <a:gd name="T62" fmla="*/ 4 w 1816"/>
                <a:gd name="T63" fmla="*/ 1 h 1816"/>
                <a:gd name="T64" fmla="*/ 4 w 1816"/>
                <a:gd name="T65" fmla="*/ 1 h 1816"/>
                <a:gd name="T66" fmla="*/ 4 w 1816"/>
                <a:gd name="T67" fmla="*/ 1 h 1816"/>
                <a:gd name="T68" fmla="*/ 4 w 1816"/>
                <a:gd name="T69" fmla="*/ 1 h 1816"/>
                <a:gd name="T70" fmla="*/ 4 w 1816"/>
                <a:gd name="T71" fmla="*/ 1 h 1816"/>
                <a:gd name="T72" fmla="*/ 4 w 1816"/>
                <a:gd name="T73" fmla="*/ 1 h 1816"/>
                <a:gd name="T74" fmla="*/ 4 w 1816"/>
                <a:gd name="T75" fmla="*/ 1 h 1816"/>
                <a:gd name="T76" fmla="*/ 4 w 1816"/>
                <a:gd name="T77" fmla="*/ 1 h 1816"/>
                <a:gd name="T78" fmla="*/ 4 w 1816"/>
                <a:gd name="T79" fmla="*/ 1 h 1816"/>
                <a:gd name="T80" fmla="*/ 4 w 1816"/>
                <a:gd name="T81" fmla="*/ 1 h 1816"/>
                <a:gd name="T82" fmla="*/ 4 w 1816"/>
                <a:gd name="T83" fmla="*/ 1 h 1816"/>
                <a:gd name="T84" fmla="*/ 4 w 1816"/>
                <a:gd name="T85" fmla="*/ 1 h 1816"/>
                <a:gd name="T86" fmla="*/ 4 w 1816"/>
                <a:gd name="T87" fmla="*/ 1 h 1816"/>
                <a:gd name="T88" fmla="*/ 4 w 1816"/>
                <a:gd name="T89" fmla="*/ 1 h 1816"/>
                <a:gd name="T90" fmla="*/ 4 w 1816"/>
                <a:gd name="T91" fmla="*/ 1 h 1816"/>
                <a:gd name="T92" fmla="*/ 4 w 1816"/>
                <a:gd name="T93" fmla="*/ 1 h 1816"/>
                <a:gd name="T94" fmla="*/ 4 w 1816"/>
                <a:gd name="T95" fmla="*/ 1 h 1816"/>
                <a:gd name="T96" fmla="*/ 4 w 1816"/>
                <a:gd name="T97" fmla="*/ 1 h 1816"/>
                <a:gd name="T98" fmla="*/ 4 w 1816"/>
                <a:gd name="T99" fmla="*/ 1 h 1816"/>
                <a:gd name="T100" fmla="*/ 5 w 1816"/>
                <a:gd name="T101" fmla="*/ 1 h 1816"/>
                <a:gd name="T102" fmla="*/ 5 w 1816"/>
                <a:gd name="T103" fmla="*/ 1 h 1816"/>
                <a:gd name="T104" fmla="*/ 5 w 1816"/>
                <a:gd name="T105" fmla="*/ 1 h 1816"/>
                <a:gd name="T106" fmla="*/ 5 w 1816"/>
                <a:gd name="T107" fmla="*/ 1 h 1816"/>
                <a:gd name="T108" fmla="*/ 4 w 1816"/>
                <a:gd name="T109" fmla="*/ 1 h 1816"/>
                <a:gd name="T110" fmla="*/ 4 w 1816"/>
                <a:gd name="T111" fmla="*/ 1 h 1816"/>
                <a:gd name="T112" fmla="*/ 4 w 1816"/>
                <a:gd name="T113" fmla="*/ 1 h 1816"/>
                <a:gd name="T114" fmla="*/ 4 w 1816"/>
                <a:gd name="T115" fmla="*/ 1 h 1816"/>
                <a:gd name="T116" fmla="*/ 4 w 1816"/>
                <a:gd name="T117" fmla="*/ 1 h 1816"/>
                <a:gd name="T118" fmla="*/ 4 w 1816"/>
                <a:gd name="T119" fmla="*/ 1 h 18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16"/>
                <a:gd name="T181" fmla="*/ 0 h 1816"/>
                <a:gd name="T182" fmla="*/ 1816 w 1816"/>
                <a:gd name="T183" fmla="*/ 1816 h 18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tx1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100"/>
            <p:cNvSpPr>
              <a:spLocks noEditPoints="1"/>
            </p:cNvSpPr>
            <p:nvPr/>
          </p:nvSpPr>
          <p:spPr bwMode="auto">
            <a:xfrm>
              <a:off x="-2" y="-57"/>
              <a:ext cx="1631" cy="1188"/>
            </a:xfrm>
            <a:custGeom>
              <a:avLst/>
              <a:gdLst/>
              <a:ahLst/>
              <a:cxnLst>
                <a:cxn ang="0">
                  <a:pos x="1706" y="792"/>
                </a:cxn>
                <a:cxn ang="0">
                  <a:pos x="1774" y="626"/>
                </a:cxn>
                <a:cxn ang="0">
                  <a:pos x="1578" y="460"/>
                </a:cxn>
                <a:cxn ang="0">
                  <a:pos x="1498" y="216"/>
                </a:cxn>
                <a:cxn ang="0">
                  <a:pos x="1318" y="214"/>
                </a:cxn>
                <a:cxn ang="0">
                  <a:pos x="1150" y="138"/>
                </a:cxn>
                <a:cxn ang="0">
                  <a:pos x="978" y="104"/>
                </a:cxn>
                <a:cxn ang="0">
                  <a:pos x="792" y="110"/>
                </a:cxn>
                <a:cxn ang="0">
                  <a:pos x="626" y="42"/>
                </a:cxn>
                <a:cxn ang="0">
                  <a:pos x="460" y="236"/>
                </a:cxn>
                <a:cxn ang="0">
                  <a:pos x="216" y="316"/>
                </a:cxn>
                <a:cxn ang="0">
                  <a:pos x="214" y="496"/>
                </a:cxn>
                <a:cxn ang="0">
                  <a:pos x="138" y="666"/>
                </a:cxn>
                <a:cxn ang="0">
                  <a:pos x="104" y="836"/>
                </a:cxn>
                <a:cxn ang="0">
                  <a:pos x="108" y="1022"/>
                </a:cxn>
                <a:cxn ang="0">
                  <a:pos x="42" y="1190"/>
                </a:cxn>
                <a:cxn ang="0">
                  <a:pos x="236" y="1356"/>
                </a:cxn>
                <a:cxn ang="0">
                  <a:pos x="316" y="1600"/>
                </a:cxn>
                <a:cxn ang="0">
                  <a:pos x="496" y="1602"/>
                </a:cxn>
                <a:cxn ang="0">
                  <a:pos x="666" y="1678"/>
                </a:cxn>
                <a:cxn ang="0">
                  <a:pos x="836" y="1712"/>
                </a:cxn>
                <a:cxn ang="0">
                  <a:pos x="1022" y="1706"/>
                </a:cxn>
                <a:cxn ang="0">
                  <a:pos x="1188" y="1774"/>
                </a:cxn>
                <a:cxn ang="0">
                  <a:pos x="1356" y="1578"/>
                </a:cxn>
                <a:cxn ang="0">
                  <a:pos x="1600" y="1500"/>
                </a:cxn>
                <a:cxn ang="0">
                  <a:pos x="1602" y="1320"/>
                </a:cxn>
                <a:cxn ang="0">
                  <a:pos x="1678" y="1150"/>
                </a:cxn>
                <a:cxn ang="0">
                  <a:pos x="1710" y="978"/>
                </a:cxn>
                <a:cxn ang="0">
                  <a:pos x="872" y="1612"/>
                </a:cxn>
                <a:cxn ang="0">
                  <a:pos x="730" y="1592"/>
                </a:cxn>
                <a:cxn ang="0">
                  <a:pos x="602" y="1544"/>
                </a:cxn>
                <a:cxn ang="0">
                  <a:pos x="484" y="1474"/>
                </a:cxn>
                <a:cxn ang="0">
                  <a:pos x="384" y="1382"/>
                </a:cxn>
                <a:cxn ang="0">
                  <a:pos x="304" y="1274"/>
                </a:cxn>
                <a:cxn ang="0">
                  <a:pos x="244" y="1150"/>
                </a:cxn>
                <a:cxn ang="0">
                  <a:pos x="210" y="1016"/>
                </a:cxn>
                <a:cxn ang="0">
                  <a:pos x="202" y="872"/>
                </a:cxn>
                <a:cxn ang="0">
                  <a:pos x="224" y="732"/>
                </a:cxn>
                <a:cxn ang="0">
                  <a:pos x="272" y="602"/>
                </a:cxn>
                <a:cxn ang="0">
                  <a:pos x="342" y="486"/>
                </a:cxn>
                <a:cxn ang="0">
                  <a:pos x="432" y="386"/>
                </a:cxn>
                <a:cxn ang="0">
                  <a:pos x="542" y="304"/>
                </a:cxn>
                <a:cxn ang="0">
                  <a:pos x="664" y="244"/>
                </a:cxn>
                <a:cxn ang="0">
                  <a:pos x="800" y="210"/>
                </a:cxn>
                <a:cxn ang="0">
                  <a:pos x="944" y="202"/>
                </a:cxn>
                <a:cxn ang="0">
                  <a:pos x="1084" y="224"/>
                </a:cxn>
                <a:cxn ang="0">
                  <a:pos x="1214" y="272"/>
                </a:cxn>
                <a:cxn ang="0">
                  <a:pos x="1330" y="342"/>
                </a:cxn>
                <a:cxn ang="0">
                  <a:pos x="1430" y="432"/>
                </a:cxn>
                <a:cxn ang="0">
                  <a:pos x="1512" y="542"/>
                </a:cxn>
                <a:cxn ang="0">
                  <a:pos x="1570" y="664"/>
                </a:cxn>
                <a:cxn ang="0">
                  <a:pos x="1606" y="800"/>
                </a:cxn>
                <a:cxn ang="0">
                  <a:pos x="1612" y="944"/>
                </a:cxn>
                <a:cxn ang="0">
                  <a:pos x="1592" y="1084"/>
                </a:cxn>
                <a:cxn ang="0">
                  <a:pos x="1544" y="1214"/>
                </a:cxn>
                <a:cxn ang="0">
                  <a:pos x="1474" y="1330"/>
                </a:cxn>
                <a:cxn ang="0">
                  <a:pos x="1382" y="1430"/>
                </a:cxn>
                <a:cxn ang="0">
                  <a:pos x="1274" y="1512"/>
                </a:cxn>
                <a:cxn ang="0">
                  <a:pos x="1150" y="1570"/>
                </a:cxn>
                <a:cxn ang="0">
                  <a:pos x="1014" y="1606"/>
                </a:cxn>
              </a:cxnLst>
              <a:rect l="0" t="0" r="r" b="b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gradFill rotWithShape="1">
              <a:gsLst>
                <a:gs pos="0">
                  <a:srgbClr val="AAAAAA"/>
                </a:gs>
                <a:gs pos="50000">
                  <a:schemeClr val="bg1"/>
                </a:gs>
                <a:gs pos="100000">
                  <a:srgbClr val="AAAAAA"/>
                </a:gs>
              </a:gsLst>
              <a:lin ang="5400000" scaled="1"/>
            </a:gradFill>
            <a:ln w="9525" cmpd="sng">
              <a:round/>
              <a:headEnd/>
              <a:tailEnd/>
            </a:ln>
            <a:scene3d>
              <a:camera prst="legacyObliqueBottom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>
              <a:flatTx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tx1"/>
                </a:solidFill>
              </a:endParaRPr>
            </a:p>
          </p:txBody>
        </p:sp>
        <p:grpSp>
          <p:nvGrpSpPr>
            <p:cNvPr id="8229" name="Group 27"/>
            <p:cNvGrpSpPr>
              <a:grpSpLocks/>
            </p:cNvGrpSpPr>
            <p:nvPr/>
          </p:nvGrpSpPr>
          <p:grpSpPr bwMode="auto">
            <a:xfrm>
              <a:off x="204" y="137"/>
              <a:ext cx="1224" cy="885"/>
              <a:chOff x="0" y="0"/>
              <a:chExt cx="1860" cy="1338"/>
            </a:xfrm>
          </p:grpSpPr>
          <p:sp>
            <p:nvSpPr>
              <p:cNvPr id="8231" name="Oval 10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60" cy="1338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99001"/>
                    </a:srgbClr>
                  </a:gs>
                  <a:gs pos="100000">
                    <a:srgbClr val="765E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zh-CN" altLang="en-US" sz="1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宋体" pitchFamily="2" charset="-122"/>
                </a:endParaRPr>
              </a:p>
            </p:txBody>
          </p:sp>
          <p:sp>
            <p:nvSpPr>
              <p:cNvPr id="8232" name="Freeform 103"/>
              <p:cNvSpPr>
                <a:spLocks/>
              </p:cNvSpPr>
              <p:nvPr/>
            </p:nvSpPr>
            <p:spPr bwMode="auto">
              <a:xfrm>
                <a:off x="46" y="23"/>
                <a:ext cx="1769" cy="624"/>
              </a:xfrm>
              <a:custGeom>
                <a:avLst/>
                <a:gdLst>
                  <a:gd name="T0" fmla="*/ 0 w 3456"/>
                  <a:gd name="T1" fmla="*/ 0 h 1728"/>
                  <a:gd name="T2" fmla="*/ 1 w 3456"/>
                  <a:gd name="T3" fmla="*/ 0 h 1728"/>
                  <a:gd name="T4" fmla="*/ 1 w 3456"/>
                  <a:gd name="T5" fmla="*/ 0 h 1728"/>
                  <a:gd name="T6" fmla="*/ 1 w 3456"/>
                  <a:gd name="T7" fmla="*/ 0 h 1728"/>
                  <a:gd name="T8" fmla="*/ 1 w 3456"/>
                  <a:gd name="T9" fmla="*/ 0 h 1728"/>
                  <a:gd name="T10" fmla="*/ 1 w 3456"/>
                  <a:gd name="T11" fmla="*/ 0 h 1728"/>
                  <a:gd name="T12" fmla="*/ 1 w 3456"/>
                  <a:gd name="T13" fmla="*/ 0 h 1728"/>
                  <a:gd name="T14" fmla="*/ 1 w 3456"/>
                  <a:gd name="T15" fmla="*/ 0 h 1728"/>
                  <a:gd name="T16" fmla="*/ 1 w 3456"/>
                  <a:gd name="T17" fmla="*/ 0 h 1728"/>
                  <a:gd name="T18" fmla="*/ 1 w 3456"/>
                  <a:gd name="T19" fmla="*/ 0 h 1728"/>
                  <a:gd name="T20" fmla="*/ 1 w 3456"/>
                  <a:gd name="T21" fmla="*/ 0 h 1728"/>
                  <a:gd name="T22" fmla="*/ 1 w 3456"/>
                  <a:gd name="T23" fmla="*/ 0 h 1728"/>
                  <a:gd name="T24" fmla="*/ 1 w 3456"/>
                  <a:gd name="T25" fmla="*/ 0 h 1728"/>
                  <a:gd name="T26" fmla="*/ 1 w 3456"/>
                  <a:gd name="T27" fmla="*/ 0 h 1728"/>
                  <a:gd name="T28" fmla="*/ 1 w 3456"/>
                  <a:gd name="T29" fmla="*/ 0 h 1728"/>
                  <a:gd name="T30" fmla="*/ 1 w 3456"/>
                  <a:gd name="T31" fmla="*/ 0 h 1728"/>
                  <a:gd name="T32" fmla="*/ 1 w 3456"/>
                  <a:gd name="T33" fmla="*/ 0 h 1728"/>
                  <a:gd name="T34" fmla="*/ 1 w 3456"/>
                  <a:gd name="T35" fmla="*/ 0 h 1728"/>
                  <a:gd name="T36" fmla="*/ 1 w 3456"/>
                  <a:gd name="T37" fmla="*/ 0 h 1728"/>
                  <a:gd name="T38" fmla="*/ 1 w 3456"/>
                  <a:gd name="T39" fmla="*/ 0 h 1728"/>
                  <a:gd name="T40" fmla="*/ 1 w 3456"/>
                  <a:gd name="T41" fmla="*/ 0 h 1728"/>
                  <a:gd name="T42" fmla="*/ 1 w 3456"/>
                  <a:gd name="T43" fmla="*/ 0 h 1728"/>
                  <a:gd name="T44" fmla="*/ 1 w 3456"/>
                  <a:gd name="T45" fmla="*/ 0 h 1728"/>
                  <a:gd name="T46" fmla="*/ 1 w 3456"/>
                  <a:gd name="T47" fmla="*/ 0 h 1728"/>
                  <a:gd name="T48" fmla="*/ 1 w 3456"/>
                  <a:gd name="T49" fmla="*/ 0 h 1728"/>
                  <a:gd name="T50" fmla="*/ 1 w 3456"/>
                  <a:gd name="T51" fmla="*/ 0 h 1728"/>
                  <a:gd name="T52" fmla="*/ 1 w 3456"/>
                  <a:gd name="T53" fmla="*/ 0 h 1728"/>
                  <a:gd name="T54" fmla="*/ 1 w 3456"/>
                  <a:gd name="T55" fmla="*/ 0 h 1728"/>
                  <a:gd name="T56" fmla="*/ 1 w 3456"/>
                  <a:gd name="T57" fmla="*/ 0 h 1728"/>
                  <a:gd name="T58" fmla="*/ 1 w 3456"/>
                  <a:gd name="T59" fmla="*/ 0 h 1728"/>
                  <a:gd name="T60" fmla="*/ 1 w 3456"/>
                  <a:gd name="T61" fmla="*/ 0 h 1728"/>
                  <a:gd name="T62" fmla="*/ 1 w 3456"/>
                  <a:gd name="T63" fmla="*/ 0 h 1728"/>
                  <a:gd name="T64" fmla="*/ 1 w 3456"/>
                  <a:gd name="T65" fmla="*/ 0 h 17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456"/>
                  <a:gd name="T100" fmla="*/ 0 h 1728"/>
                  <a:gd name="T101" fmla="*/ 3456 w 3456"/>
                  <a:gd name="T102" fmla="*/ 1728 h 17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456" h="1728">
                    <a:moveTo>
                      <a:pt x="0" y="1728"/>
                    </a:moveTo>
                    <a:lnTo>
                      <a:pt x="0" y="1728"/>
                    </a:lnTo>
                    <a:lnTo>
                      <a:pt x="2" y="1638"/>
                    </a:lnTo>
                    <a:lnTo>
                      <a:pt x="10" y="1552"/>
                    </a:lnTo>
                    <a:lnTo>
                      <a:pt x="20" y="1464"/>
                    </a:lnTo>
                    <a:lnTo>
                      <a:pt x="36" y="1380"/>
                    </a:lnTo>
                    <a:lnTo>
                      <a:pt x="54" y="1296"/>
                    </a:lnTo>
                    <a:lnTo>
                      <a:pt x="78" y="1214"/>
                    </a:lnTo>
                    <a:lnTo>
                      <a:pt x="106" y="1134"/>
                    </a:lnTo>
                    <a:lnTo>
                      <a:pt x="136" y="1056"/>
                    </a:lnTo>
                    <a:lnTo>
                      <a:pt x="170" y="978"/>
                    </a:lnTo>
                    <a:lnTo>
                      <a:pt x="208" y="904"/>
                    </a:lnTo>
                    <a:lnTo>
                      <a:pt x="250" y="832"/>
                    </a:lnTo>
                    <a:lnTo>
                      <a:pt x="296" y="762"/>
                    </a:lnTo>
                    <a:lnTo>
                      <a:pt x="344" y="694"/>
                    </a:lnTo>
                    <a:lnTo>
                      <a:pt x="394" y="628"/>
                    </a:lnTo>
                    <a:lnTo>
                      <a:pt x="450" y="566"/>
                    </a:lnTo>
                    <a:lnTo>
                      <a:pt x="506" y="506"/>
                    </a:lnTo>
                    <a:lnTo>
                      <a:pt x="566" y="448"/>
                    </a:lnTo>
                    <a:lnTo>
                      <a:pt x="630" y="394"/>
                    </a:lnTo>
                    <a:lnTo>
                      <a:pt x="694" y="344"/>
                    </a:lnTo>
                    <a:lnTo>
                      <a:pt x="762" y="296"/>
                    </a:lnTo>
                    <a:lnTo>
                      <a:pt x="832" y="250"/>
                    </a:lnTo>
                    <a:lnTo>
                      <a:pt x="904" y="208"/>
                    </a:lnTo>
                    <a:lnTo>
                      <a:pt x="978" y="170"/>
                    </a:lnTo>
                    <a:lnTo>
                      <a:pt x="1056" y="136"/>
                    </a:lnTo>
                    <a:lnTo>
                      <a:pt x="1134" y="106"/>
                    </a:lnTo>
                    <a:lnTo>
                      <a:pt x="1214" y="78"/>
                    </a:lnTo>
                    <a:lnTo>
                      <a:pt x="1296" y="54"/>
                    </a:lnTo>
                    <a:lnTo>
                      <a:pt x="1380" y="36"/>
                    </a:lnTo>
                    <a:lnTo>
                      <a:pt x="1464" y="20"/>
                    </a:lnTo>
                    <a:lnTo>
                      <a:pt x="1552" y="10"/>
                    </a:lnTo>
                    <a:lnTo>
                      <a:pt x="1640" y="2"/>
                    </a:lnTo>
                    <a:lnTo>
                      <a:pt x="1728" y="0"/>
                    </a:lnTo>
                    <a:lnTo>
                      <a:pt x="1816" y="2"/>
                    </a:lnTo>
                    <a:lnTo>
                      <a:pt x="1904" y="10"/>
                    </a:lnTo>
                    <a:lnTo>
                      <a:pt x="1992" y="20"/>
                    </a:lnTo>
                    <a:lnTo>
                      <a:pt x="2076" y="36"/>
                    </a:lnTo>
                    <a:lnTo>
                      <a:pt x="2160" y="54"/>
                    </a:lnTo>
                    <a:lnTo>
                      <a:pt x="2242" y="78"/>
                    </a:lnTo>
                    <a:lnTo>
                      <a:pt x="2322" y="106"/>
                    </a:lnTo>
                    <a:lnTo>
                      <a:pt x="2400" y="136"/>
                    </a:lnTo>
                    <a:lnTo>
                      <a:pt x="2478" y="170"/>
                    </a:lnTo>
                    <a:lnTo>
                      <a:pt x="2552" y="208"/>
                    </a:lnTo>
                    <a:lnTo>
                      <a:pt x="2624" y="250"/>
                    </a:lnTo>
                    <a:lnTo>
                      <a:pt x="2694" y="296"/>
                    </a:lnTo>
                    <a:lnTo>
                      <a:pt x="2762" y="344"/>
                    </a:lnTo>
                    <a:lnTo>
                      <a:pt x="2826" y="394"/>
                    </a:lnTo>
                    <a:lnTo>
                      <a:pt x="2890" y="448"/>
                    </a:lnTo>
                    <a:lnTo>
                      <a:pt x="2950" y="506"/>
                    </a:lnTo>
                    <a:lnTo>
                      <a:pt x="3006" y="566"/>
                    </a:lnTo>
                    <a:lnTo>
                      <a:pt x="3062" y="628"/>
                    </a:lnTo>
                    <a:lnTo>
                      <a:pt x="3112" y="694"/>
                    </a:lnTo>
                    <a:lnTo>
                      <a:pt x="3160" y="762"/>
                    </a:lnTo>
                    <a:lnTo>
                      <a:pt x="3206" y="832"/>
                    </a:lnTo>
                    <a:lnTo>
                      <a:pt x="3248" y="904"/>
                    </a:lnTo>
                    <a:lnTo>
                      <a:pt x="3286" y="978"/>
                    </a:lnTo>
                    <a:lnTo>
                      <a:pt x="3320" y="1056"/>
                    </a:lnTo>
                    <a:lnTo>
                      <a:pt x="3350" y="1134"/>
                    </a:lnTo>
                    <a:lnTo>
                      <a:pt x="3378" y="1214"/>
                    </a:lnTo>
                    <a:lnTo>
                      <a:pt x="3402" y="1296"/>
                    </a:lnTo>
                    <a:lnTo>
                      <a:pt x="3420" y="1380"/>
                    </a:lnTo>
                    <a:lnTo>
                      <a:pt x="3436" y="1464"/>
                    </a:lnTo>
                    <a:lnTo>
                      <a:pt x="3446" y="1552"/>
                    </a:lnTo>
                    <a:lnTo>
                      <a:pt x="3454" y="1638"/>
                    </a:lnTo>
                    <a:lnTo>
                      <a:pt x="3456" y="1728"/>
                    </a:lnTo>
                    <a:lnTo>
                      <a:pt x="0" y="172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230" name="Text Box 104"/>
            <p:cNvSpPr txBox="1">
              <a:spLocks noChangeArrowheads="1"/>
            </p:cNvSpPr>
            <p:nvPr/>
          </p:nvSpPr>
          <p:spPr bwMode="auto">
            <a:xfrm>
              <a:off x="362" y="72"/>
              <a:ext cx="1092" cy="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800" b="1">
                  <a:solidFill>
                    <a:schemeClr val="tx2"/>
                  </a:solidFill>
                  <a:latin typeface="Times New Roman" pitchFamily="18" charset="0"/>
                  <a:ea typeface="MS PGothic" pitchFamily="34" charset="-128"/>
                  <a:cs typeface="宋体" pitchFamily="2" charset="-122"/>
                </a:rPr>
                <a:t>Universities</a:t>
              </a:r>
              <a:endParaRPr lang="en-US" altLang="zh-CN" sz="18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宋体" pitchFamily="2" charset="-122"/>
              </a:endParaRPr>
            </a:p>
          </p:txBody>
        </p:sp>
      </p:grpSp>
      <p:grpSp>
        <p:nvGrpSpPr>
          <p:cNvPr id="8200" name="Group 54"/>
          <p:cNvGrpSpPr>
            <a:grpSpLocks/>
          </p:cNvGrpSpPr>
          <p:nvPr/>
        </p:nvGrpSpPr>
        <p:grpSpPr bwMode="auto">
          <a:xfrm>
            <a:off x="3276600" y="2924175"/>
            <a:ext cx="2520950" cy="777875"/>
            <a:chOff x="2082" y="1851"/>
            <a:chExt cx="1588" cy="445"/>
          </a:xfrm>
        </p:grpSpPr>
        <p:sp>
          <p:nvSpPr>
            <p:cNvPr id="8221" name="Freeform 99"/>
            <p:cNvSpPr>
              <a:spLocks noEditPoints="1"/>
            </p:cNvSpPr>
            <p:nvPr/>
          </p:nvSpPr>
          <p:spPr bwMode="auto">
            <a:xfrm>
              <a:off x="2082" y="1919"/>
              <a:ext cx="1577" cy="377"/>
            </a:xfrm>
            <a:custGeom>
              <a:avLst/>
              <a:gdLst>
                <a:gd name="T0" fmla="*/ 3 w 1816"/>
                <a:gd name="T1" fmla="*/ 0 h 1816"/>
                <a:gd name="T2" fmla="*/ 3 w 1816"/>
                <a:gd name="T3" fmla="*/ 0 h 1816"/>
                <a:gd name="T4" fmla="*/ 3 w 1816"/>
                <a:gd name="T5" fmla="*/ 0 h 1816"/>
                <a:gd name="T6" fmla="*/ 3 w 1816"/>
                <a:gd name="T7" fmla="*/ 0 h 1816"/>
                <a:gd name="T8" fmla="*/ 3 w 1816"/>
                <a:gd name="T9" fmla="*/ 0 h 1816"/>
                <a:gd name="T10" fmla="*/ 3 w 1816"/>
                <a:gd name="T11" fmla="*/ 0 h 1816"/>
                <a:gd name="T12" fmla="*/ 3 w 1816"/>
                <a:gd name="T13" fmla="*/ 0 h 1816"/>
                <a:gd name="T14" fmla="*/ 3 w 1816"/>
                <a:gd name="T15" fmla="*/ 0 h 1816"/>
                <a:gd name="T16" fmla="*/ 3 w 1816"/>
                <a:gd name="T17" fmla="*/ 0 h 1816"/>
                <a:gd name="T18" fmla="*/ 3 w 1816"/>
                <a:gd name="T19" fmla="*/ 0 h 1816"/>
                <a:gd name="T20" fmla="*/ 3 w 1816"/>
                <a:gd name="T21" fmla="*/ 0 h 1816"/>
                <a:gd name="T22" fmla="*/ 3 w 1816"/>
                <a:gd name="T23" fmla="*/ 0 h 1816"/>
                <a:gd name="T24" fmla="*/ 3 w 1816"/>
                <a:gd name="T25" fmla="*/ 0 h 1816"/>
                <a:gd name="T26" fmla="*/ 3 w 1816"/>
                <a:gd name="T27" fmla="*/ 0 h 1816"/>
                <a:gd name="T28" fmla="*/ 3 w 1816"/>
                <a:gd name="T29" fmla="*/ 0 h 1816"/>
                <a:gd name="T30" fmla="*/ 3 w 1816"/>
                <a:gd name="T31" fmla="*/ 0 h 1816"/>
                <a:gd name="T32" fmla="*/ 3 w 1816"/>
                <a:gd name="T33" fmla="*/ 0 h 1816"/>
                <a:gd name="T34" fmla="*/ 3 w 1816"/>
                <a:gd name="T35" fmla="*/ 0 h 1816"/>
                <a:gd name="T36" fmla="*/ 3 w 1816"/>
                <a:gd name="T37" fmla="*/ 0 h 1816"/>
                <a:gd name="T38" fmla="*/ 3 w 1816"/>
                <a:gd name="T39" fmla="*/ 0 h 1816"/>
                <a:gd name="T40" fmla="*/ 3 w 1816"/>
                <a:gd name="T41" fmla="*/ 0 h 1816"/>
                <a:gd name="T42" fmla="*/ 3 w 1816"/>
                <a:gd name="T43" fmla="*/ 0 h 1816"/>
                <a:gd name="T44" fmla="*/ 3 w 1816"/>
                <a:gd name="T45" fmla="*/ 0 h 1816"/>
                <a:gd name="T46" fmla="*/ 3 w 1816"/>
                <a:gd name="T47" fmla="*/ 0 h 1816"/>
                <a:gd name="T48" fmla="*/ 3 w 1816"/>
                <a:gd name="T49" fmla="*/ 0 h 1816"/>
                <a:gd name="T50" fmla="*/ 3 w 1816"/>
                <a:gd name="T51" fmla="*/ 0 h 1816"/>
                <a:gd name="T52" fmla="*/ 3 w 1816"/>
                <a:gd name="T53" fmla="*/ 0 h 1816"/>
                <a:gd name="T54" fmla="*/ 3 w 1816"/>
                <a:gd name="T55" fmla="*/ 0 h 1816"/>
                <a:gd name="T56" fmla="*/ 3 w 1816"/>
                <a:gd name="T57" fmla="*/ 0 h 1816"/>
                <a:gd name="T58" fmla="*/ 3 w 1816"/>
                <a:gd name="T59" fmla="*/ 0 h 1816"/>
                <a:gd name="T60" fmla="*/ 3 w 1816"/>
                <a:gd name="T61" fmla="*/ 0 h 1816"/>
                <a:gd name="T62" fmla="*/ 3 w 1816"/>
                <a:gd name="T63" fmla="*/ 0 h 1816"/>
                <a:gd name="T64" fmla="*/ 3 w 1816"/>
                <a:gd name="T65" fmla="*/ 0 h 1816"/>
                <a:gd name="T66" fmla="*/ 3 w 1816"/>
                <a:gd name="T67" fmla="*/ 0 h 1816"/>
                <a:gd name="T68" fmla="*/ 3 w 1816"/>
                <a:gd name="T69" fmla="*/ 0 h 1816"/>
                <a:gd name="T70" fmla="*/ 3 w 1816"/>
                <a:gd name="T71" fmla="*/ 0 h 1816"/>
                <a:gd name="T72" fmla="*/ 3 w 1816"/>
                <a:gd name="T73" fmla="*/ 0 h 1816"/>
                <a:gd name="T74" fmla="*/ 3 w 1816"/>
                <a:gd name="T75" fmla="*/ 0 h 1816"/>
                <a:gd name="T76" fmla="*/ 3 w 1816"/>
                <a:gd name="T77" fmla="*/ 0 h 1816"/>
                <a:gd name="T78" fmla="*/ 3 w 1816"/>
                <a:gd name="T79" fmla="*/ 0 h 1816"/>
                <a:gd name="T80" fmla="*/ 3 w 1816"/>
                <a:gd name="T81" fmla="*/ 0 h 1816"/>
                <a:gd name="T82" fmla="*/ 3 w 1816"/>
                <a:gd name="T83" fmla="*/ 0 h 1816"/>
                <a:gd name="T84" fmla="*/ 3 w 1816"/>
                <a:gd name="T85" fmla="*/ 0 h 1816"/>
                <a:gd name="T86" fmla="*/ 3 w 1816"/>
                <a:gd name="T87" fmla="*/ 0 h 1816"/>
                <a:gd name="T88" fmla="*/ 3 w 1816"/>
                <a:gd name="T89" fmla="*/ 0 h 1816"/>
                <a:gd name="T90" fmla="*/ 3 w 1816"/>
                <a:gd name="T91" fmla="*/ 0 h 1816"/>
                <a:gd name="T92" fmla="*/ 3 w 1816"/>
                <a:gd name="T93" fmla="*/ 0 h 1816"/>
                <a:gd name="T94" fmla="*/ 3 w 1816"/>
                <a:gd name="T95" fmla="*/ 0 h 1816"/>
                <a:gd name="T96" fmla="*/ 3 w 1816"/>
                <a:gd name="T97" fmla="*/ 0 h 1816"/>
                <a:gd name="T98" fmla="*/ 3 w 1816"/>
                <a:gd name="T99" fmla="*/ 0 h 1816"/>
                <a:gd name="T100" fmla="*/ 3 w 1816"/>
                <a:gd name="T101" fmla="*/ 0 h 1816"/>
                <a:gd name="T102" fmla="*/ 3 w 1816"/>
                <a:gd name="T103" fmla="*/ 0 h 1816"/>
                <a:gd name="T104" fmla="*/ 3 w 1816"/>
                <a:gd name="T105" fmla="*/ 0 h 1816"/>
                <a:gd name="T106" fmla="*/ 3 w 1816"/>
                <a:gd name="T107" fmla="*/ 0 h 1816"/>
                <a:gd name="T108" fmla="*/ 3 w 1816"/>
                <a:gd name="T109" fmla="*/ 0 h 1816"/>
                <a:gd name="T110" fmla="*/ 3 w 1816"/>
                <a:gd name="T111" fmla="*/ 0 h 1816"/>
                <a:gd name="T112" fmla="*/ 3 w 1816"/>
                <a:gd name="T113" fmla="*/ 0 h 1816"/>
                <a:gd name="T114" fmla="*/ 3 w 1816"/>
                <a:gd name="T115" fmla="*/ 0 h 1816"/>
                <a:gd name="T116" fmla="*/ 3 w 1816"/>
                <a:gd name="T117" fmla="*/ 0 h 1816"/>
                <a:gd name="T118" fmla="*/ 3 w 1816"/>
                <a:gd name="T119" fmla="*/ 0 h 18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16"/>
                <a:gd name="T181" fmla="*/ 0 h 1816"/>
                <a:gd name="T182" fmla="*/ 1816 w 1816"/>
                <a:gd name="T183" fmla="*/ 1816 h 18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tx1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" name="Freeform 100"/>
            <p:cNvSpPr>
              <a:spLocks noEditPoints="1"/>
            </p:cNvSpPr>
            <p:nvPr/>
          </p:nvSpPr>
          <p:spPr bwMode="auto">
            <a:xfrm>
              <a:off x="2082" y="1851"/>
              <a:ext cx="1588" cy="379"/>
            </a:xfrm>
            <a:custGeom>
              <a:avLst/>
              <a:gdLst/>
              <a:ahLst/>
              <a:cxnLst>
                <a:cxn ang="0">
                  <a:pos x="1706" y="792"/>
                </a:cxn>
                <a:cxn ang="0">
                  <a:pos x="1774" y="626"/>
                </a:cxn>
                <a:cxn ang="0">
                  <a:pos x="1578" y="460"/>
                </a:cxn>
                <a:cxn ang="0">
                  <a:pos x="1498" y="216"/>
                </a:cxn>
                <a:cxn ang="0">
                  <a:pos x="1318" y="214"/>
                </a:cxn>
                <a:cxn ang="0">
                  <a:pos x="1150" y="138"/>
                </a:cxn>
                <a:cxn ang="0">
                  <a:pos x="978" y="104"/>
                </a:cxn>
                <a:cxn ang="0">
                  <a:pos x="792" y="110"/>
                </a:cxn>
                <a:cxn ang="0">
                  <a:pos x="626" y="42"/>
                </a:cxn>
                <a:cxn ang="0">
                  <a:pos x="460" y="236"/>
                </a:cxn>
                <a:cxn ang="0">
                  <a:pos x="216" y="316"/>
                </a:cxn>
                <a:cxn ang="0">
                  <a:pos x="214" y="496"/>
                </a:cxn>
                <a:cxn ang="0">
                  <a:pos x="138" y="666"/>
                </a:cxn>
                <a:cxn ang="0">
                  <a:pos x="104" y="836"/>
                </a:cxn>
                <a:cxn ang="0">
                  <a:pos x="108" y="1022"/>
                </a:cxn>
                <a:cxn ang="0">
                  <a:pos x="42" y="1190"/>
                </a:cxn>
                <a:cxn ang="0">
                  <a:pos x="236" y="1356"/>
                </a:cxn>
                <a:cxn ang="0">
                  <a:pos x="316" y="1600"/>
                </a:cxn>
                <a:cxn ang="0">
                  <a:pos x="496" y="1602"/>
                </a:cxn>
                <a:cxn ang="0">
                  <a:pos x="666" y="1678"/>
                </a:cxn>
                <a:cxn ang="0">
                  <a:pos x="836" y="1712"/>
                </a:cxn>
                <a:cxn ang="0">
                  <a:pos x="1022" y="1706"/>
                </a:cxn>
                <a:cxn ang="0">
                  <a:pos x="1188" y="1774"/>
                </a:cxn>
                <a:cxn ang="0">
                  <a:pos x="1356" y="1578"/>
                </a:cxn>
                <a:cxn ang="0">
                  <a:pos x="1600" y="1500"/>
                </a:cxn>
                <a:cxn ang="0">
                  <a:pos x="1602" y="1320"/>
                </a:cxn>
                <a:cxn ang="0">
                  <a:pos x="1678" y="1150"/>
                </a:cxn>
                <a:cxn ang="0">
                  <a:pos x="1710" y="978"/>
                </a:cxn>
                <a:cxn ang="0">
                  <a:pos x="872" y="1612"/>
                </a:cxn>
                <a:cxn ang="0">
                  <a:pos x="730" y="1592"/>
                </a:cxn>
                <a:cxn ang="0">
                  <a:pos x="602" y="1544"/>
                </a:cxn>
                <a:cxn ang="0">
                  <a:pos x="484" y="1474"/>
                </a:cxn>
                <a:cxn ang="0">
                  <a:pos x="384" y="1382"/>
                </a:cxn>
                <a:cxn ang="0">
                  <a:pos x="304" y="1274"/>
                </a:cxn>
                <a:cxn ang="0">
                  <a:pos x="244" y="1150"/>
                </a:cxn>
                <a:cxn ang="0">
                  <a:pos x="210" y="1016"/>
                </a:cxn>
                <a:cxn ang="0">
                  <a:pos x="202" y="872"/>
                </a:cxn>
                <a:cxn ang="0">
                  <a:pos x="224" y="732"/>
                </a:cxn>
                <a:cxn ang="0">
                  <a:pos x="272" y="602"/>
                </a:cxn>
                <a:cxn ang="0">
                  <a:pos x="342" y="486"/>
                </a:cxn>
                <a:cxn ang="0">
                  <a:pos x="432" y="386"/>
                </a:cxn>
                <a:cxn ang="0">
                  <a:pos x="542" y="304"/>
                </a:cxn>
                <a:cxn ang="0">
                  <a:pos x="664" y="244"/>
                </a:cxn>
                <a:cxn ang="0">
                  <a:pos x="800" y="210"/>
                </a:cxn>
                <a:cxn ang="0">
                  <a:pos x="944" y="202"/>
                </a:cxn>
                <a:cxn ang="0">
                  <a:pos x="1084" y="224"/>
                </a:cxn>
                <a:cxn ang="0">
                  <a:pos x="1214" y="272"/>
                </a:cxn>
                <a:cxn ang="0">
                  <a:pos x="1330" y="342"/>
                </a:cxn>
                <a:cxn ang="0">
                  <a:pos x="1430" y="432"/>
                </a:cxn>
                <a:cxn ang="0">
                  <a:pos x="1512" y="542"/>
                </a:cxn>
                <a:cxn ang="0">
                  <a:pos x="1570" y="664"/>
                </a:cxn>
                <a:cxn ang="0">
                  <a:pos x="1606" y="800"/>
                </a:cxn>
                <a:cxn ang="0">
                  <a:pos x="1612" y="944"/>
                </a:cxn>
                <a:cxn ang="0">
                  <a:pos x="1592" y="1084"/>
                </a:cxn>
                <a:cxn ang="0">
                  <a:pos x="1544" y="1214"/>
                </a:cxn>
                <a:cxn ang="0">
                  <a:pos x="1474" y="1330"/>
                </a:cxn>
                <a:cxn ang="0">
                  <a:pos x="1382" y="1430"/>
                </a:cxn>
                <a:cxn ang="0">
                  <a:pos x="1274" y="1512"/>
                </a:cxn>
                <a:cxn ang="0">
                  <a:pos x="1150" y="1570"/>
                </a:cxn>
                <a:cxn ang="0">
                  <a:pos x="1014" y="1606"/>
                </a:cxn>
              </a:cxnLst>
              <a:rect l="0" t="0" r="r" b="b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gradFill rotWithShape="1">
              <a:gsLst>
                <a:gs pos="0">
                  <a:srgbClr val="AAAAAA"/>
                </a:gs>
                <a:gs pos="50000">
                  <a:schemeClr val="bg1"/>
                </a:gs>
                <a:gs pos="100000">
                  <a:srgbClr val="AAAAAA"/>
                </a:gs>
              </a:gsLst>
              <a:lin ang="5400000" scaled="1"/>
            </a:gradFill>
            <a:ln w="9525" cmpd="sng">
              <a:round/>
              <a:headEnd/>
              <a:tailEnd/>
            </a:ln>
            <a:scene3d>
              <a:camera prst="legacyObliqueBottom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>
              <a:flatTx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tx1"/>
                </a:solidFill>
              </a:endParaRPr>
            </a:p>
          </p:txBody>
        </p:sp>
        <p:grpSp>
          <p:nvGrpSpPr>
            <p:cNvPr id="8223" name="Group 34"/>
            <p:cNvGrpSpPr>
              <a:grpSpLocks/>
            </p:cNvGrpSpPr>
            <p:nvPr/>
          </p:nvGrpSpPr>
          <p:grpSpPr bwMode="auto">
            <a:xfrm>
              <a:off x="2279" y="1897"/>
              <a:ext cx="1183" cy="286"/>
              <a:chOff x="0" y="0"/>
              <a:chExt cx="1860" cy="1338"/>
            </a:xfrm>
          </p:grpSpPr>
          <p:sp>
            <p:nvSpPr>
              <p:cNvPr id="8225" name="Oval 10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60" cy="133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65E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zh-CN" altLang="en-US" sz="1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宋体" pitchFamily="2" charset="-122"/>
                </a:endParaRPr>
              </a:p>
            </p:txBody>
          </p:sp>
          <p:sp>
            <p:nvSpPr>
              <p:cNvPr id="8226" name="Freeform 103"/>
              <p:cNvSpPr>
                <a:spLocks/>
              </p:cNvSpPr>
              <p:nvPr/>
            </p:nvSpPr>
            <p:spPr bwMode="auto">
              <a:xfrm>
                <a:off x="46" y="23"/>
                <a:ext cx="1769" cy="624"/>
              </a:xfrm>
              <a:custGeom>
                <a:avLst/>
                <a:gdLst>
                  <a:gd name="T0" fmla="*/ 0 w 3456"/>
                  <a:gd name="T1" fmla="*/ 0 h 1728"/>
                  <a:gd name="T2" fmla="*/ 1 w 3456"/>
                  <a:gd name="T3" fmla="*/ 0 h 1728"/>
                  <a:gd name="T4" fmla="*/ 1 w 3456"/>
                  <a:gd name="T5" fmla="*/ 0 h 1728"/>
                  <a:gd name="T6" fmla="*/ 1 w 3456"/>
                  <a:gd name="T7" fmla="*/ 0 h 1728"/>
                  <a:gd name="T8" fmla="*/ 1 w 3456"/>
                  <a:gd name="T9" fmla="*/ 0 h 1728"/>
                  <a:gd name="T10" fmla="*/ 1 w 3456"/>
                  <a:gd name="T11" fmla="*/ 0 h 1728"/>
                  <a:gd name="T12" fmla="*/ 1 w 3456"/>
                  <a:gd name="T13" fmla="*/ 0 h 1728"/>
                  <a:gd name="T14" fmla="*/ 1 w 3456"/>
                  <a:gd name="T15" fmla="*/ 0 h 1728"/>
                  <a:gd name="T16" fmla="*/ 1 w 3456"/>
                  <a:gd name="T17" fmla="*/ 0 h 1728"/>
                  <a:gd name="T18" fmla="*/ 1 w 3456"/>
                  <a:gd name="T19" fmla="*/ 0 h 1728"/>
                  <a:gd name="T20" fmla="*/ 1 w 3456"/>
                  <a:gd name="T21" fmla="*/ 0 h 1728"/>
                  <a:gd name="T22" fmla="*/ 1 w 3456"/>
                  <a:gd name="T23" fmla="*/ 0 h 1728"/>
                  <a:gd name="T24" fmla="*/ 1 w 3456"/>
                  <a:gd name="T25" fmla="*/ 0 h 1728"/>
                  <a:gd name="T26" fmla="*/ 1 w 3456"/>
                  <a:gd name="T27" fmla="*/ 0 h 1728"/>
                  <a:gd name="T28" fmla="*/ 1 w 3456"/>
                  <a:gd name="T29" fmla="*/ 0 h 1728"/>
                  <a:gd name="T30" fmla="*/ 1 w 3456"/>
                  <a:gd name="T31" fmla="*/ 0 h 1728"/>
                  <a:gd name="T32" fmla="*/ 1 w 3456"/>
                  <a:gd name="T33" fmla="*/ 0 h 1728"/>
                  <a:gd name="T34" fmla="*/ 1 w 3456"/>
                  <a:gd name="T35" fmla="*/ 0 h 1728"/>
                  <a:gd name="T36" fmla="*/ 1 w 3456"/>
                  <a:gd name="T37" fmla="*/ 0 h 1728"/>
                  <a:gd name="T38" fmla="*/ 1 w 3456"/>
                  <a:gd name="T39" fmla="*/ 0 h 1728"/>
                  <a:gd name="T40" fmla="*/ 1 w 3456"/>
                  <a:gd name="T41" fmla="*/ 0 h 1728"/>
                  <a:gd name="T42" fmla="*/ 1 w 3456"/>
                  <a:gd name="T43" fmla="*/ 0 h 1728"/>
                  <a:gd name="T44" fmla="*/ 1 w 3456"/>
                  <a:gd name="T45" fmla="*/ 0 h 1728"/>
                  <a:gd name="T46" fmla="*/ 1 w 3456"/>
                  <a:gd name="T47" fmla="*/ 0 h 1728"/>
                  <a:gd name="T48" fmla="*/ 1 w 3456"/>
                  <a:gd name="T49" fmla="*/ 0 h 1728"/>
                  <a:gd name="T50" fmla="*/ 1 w 3456"/>
                  <a:gd name="T51" fmla="*/ 0 h 1728"/>
                  <a:gd name="T52" fmla="*/ 1 w 3456"/>
                  <a:gd name="T53" fmla="*/ 0 h 1728"/>
                  <a:gd name="T54" fmla="*/ 1 w 3456"/>
                  <a:gd name="T55" fmla="*/ 0 h 1728"/>
                  <a:gd name="T56" fmla="*/ 1 w 3456"/>
                  <a:gd name="T57" fmla="*/ 0 h 1728"/>
                  <a:gd name="T58" fmla="*/ 1 w 3456"/>
                  <a:gd name="T59" fmla="*/ 0 h 1728"/>
                  <a:gd name="T60" fmla="*/ 1 w 3456"/>
                  <a:gd name="T61" fmla="*/ 0 h 1728"/>
                  <a:gd name="T62" fmla="*/ 1 w 3456"/>
                  <a:gd name="T63" fmla="*/ 0 h 1728"/>
                  <a:gd name="T64" fmla="*/ 1 w 3456"/>
                  <a:gd name="T65" fmla="*/ 0 h 17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456"/>
                  <a:gd name="T100" fmla="*/ 0 h 1728"/>
                  <a:gd name="T101" fmla="*/ 3456 w 3456"/>
                  <a:gd name="T102" fmla="*/ 1728 h 17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456" h="1728">
                    <a:moveTo>
                      <a:pt x="0" y="1728"/>
                    </a:moveTo>
                    <a:lnTo>
                      <a:pt x="0" y="1728"/>
                    </a:lnTo>
                    <a:lnTo>
                      <a:pt x="2" y="1638"/>
                    </a:lnTo>
                    <a:lnTo>
                      <a:pt x="10" y="1552"/>
                    </a:lnTo>
                    <a:lnTo>
                      <a:pt x="20" y="1464"/>
                    </a:lnTo>
                    <a:lnTo>
                      <a:pt x="36" y="1380"/>
                    </a:lnTo>
                    <a:lnTo>
                      <a:pt x="54" y="1296"/>
                    </a:lnTo>
                    <a:lnTo>
                      <a:pt x="78" y="1214"/>
                    </a:lnTo>
                    <a:lnTo>
                      <a:pt x="106" y="1134"/>
                    </a:lnTo>
                    <a:lnTo>
                      <a:pt x="136" y="1056"/>
                    </a:lnTo>
                    <a:lnTo>
                      <a:pt x="170" y="978"/>
                    </a:lnTo>
                    <a:lnTo>
                      <a:pt x="208" y="904"/>
                    </a:lnTo>
                    <a:lnTo>
                      <a:pt x="250" y="832"/>
                    </a:lnTo>
                    <a:lnTo>
                      <a:pt x="296" y="762"/>
                    </a:lnTo>
                    <a:lnTo>
                      <a:pt x="344" y="694"/>
                    </a:lnTo>
                    <a:lnTo>
                      <a:pt x="394" y="628"/>
                    </a:lnTo>
                    <a:lnTo>
                      <a:pt x="450" y="566"/>
                    </a:lnTo>
                    <a:lnTo>
                      <a:pt x="506" y="506"/>
                    </a:lnTo>
                    <a:lnTo>
                      <a:pt x="566" y="448"/>
                    </a:lnTo>
                    <a:lnTo>
                      <a:pt x="630" y="394"/>
                    </a:lnTo>
                    <a:lnTo>
                      <a:pt x="694" y="344"/>
                    </a:lnTo>
                    <a:lnTo>
                      <a:pt x="762" y="296"/>
                    </a:lnTo>
                    <a:lnTo>
                      <a:pt x="832" y="250"/>
                    </a:lnTo>
                    <a:lnTo>
                      <a:pt x="904" y="208"/>
                    </a:lnTo>
                    <a:lnTo>
                      <a:pt x="978" y="170"/>
                    </a:lnTo>
                    <a:lnTo>
                      <a:pt x="1056" y="136"/>
                    </a:lnTo>
                    <a:lnTo>
                      <a:pt x="1134" y="106"/>
                    </a:lnTo>
                    <a:lnTo>
                      <a:pt x="1214" y="78"/>
                    </a:lnTo>
                    <a:lnTo>
                      <a:pt x="1296" y="54"/>
                    </a:lnTo>
                    <a:lnTo>
                      <a:pt x="1380" y="36"/>
                    </a:lnTo>
                    <a:lnTo>
                      <a:pt x="1464" y="20"/>
                    </a:lnTo>
                    <a:lnTo>
                      <a:pt x="1552" y="10"/>
                    </a:lnTo>
                    <a:lnTo>
                      <a:pt x="1640" y="2"/>
                    </a:lnTo>
                    <a:lnTo>
                      <a:pt x="1728" y="0"/>
                    </a:lnTo>
                    <a:lnTo>
                      <a:pt x="1816" y="2"/>
                    </a:lnTo>
                    <a:lnTo>
                      <a:pt x="1904" y="10"/>
                    </a:lnTo>
                    <a:lnTo>
                      <a:pt x="1992" y="20"/>
                    </a:lnTo>
                    <a:lnTo>
                      <a:pt x="2076" y="36"/>
                    </a:lnTo>
                    <a:lnTo>
                      <a:pt x="2160" y="54"/>
                    </a:lnTo>
                    <a:lnTo>
                      <a:pt x="2242" y="78"/>
                    </a:lnTo>
                    <a:lnTo>
                      <a:pt x="2322" y="106"/>
                    </a:lnTo>
                    <a:lnTo>
                      <a:pt x="2400" y="136"/>
                    </a:lnTo>
                    <a:lnTo>
                      <a:pt x="2478" y="170"/>
                    </a:lnTo>
                    <a:lnTo>
                      <a:pt x="2552" y="208"/>
                    </a:lnTo>
                    <a:lnTo>
                      <a:pt x="2624" y="250"/>
                    </a:lnTo>
                    <a:lnTo>
                      <a:pt x="2694" y="296"/>
                    </a:lnTo>
                    <a:lnTo>
                      <a:pt x="2762" y="344"/>
                    </a:lnTo>
                    <a:lnTo>
                      <a:pt x="2826" y="394"/>
                    </a:lnTo>
                    <a:lnTo>
                      <a:pt x="2890" y="448"/>
                    </a:lnTo>
                    <a:lnTo>
                      <a:pt x="2950" y="506"/>
                    </a:lnTo>
                    <a:lnTo>
                      <a:pt x="3006" y="566"/>
                    </a:lnTo>
                    <a:lnTo>
                      <a:pt x="3062" y="628"/>
                    </a:lnTo>
                    <a:lnTo>
                      <a:pt x="3112" y="694"/>
                    </a:lnTo>
                    <a:lnTo>
                      <a:pt x="3160" y="762"/>
                    </a:lnTo>
                    <a:lnTo>
                      <a:pt x="3206" y="832"/>
                    </a:lnTo>
                    <a:lnTo>
                      <a:pt x="3248" y="904"/>
                    </a:lnTo>
                    <a:lnTo>
                      <a:pt x="3286" y="978"/>
                    </a:lnTo>
                    <a:lnTo>
                      <a:pt x="3320" y="1056"/>
                    </a:lnTo>
                    <a:lnTo>
                      <a:pt x="3350" y="1134"/>
                    </a:lnTo>
                    <a:lnTo>
                      <a:pt x="3378" y="1214"/>
                    </a:lnTo>
                    <a:lnTo>
                      <a:pt x="3402" y="1296"/>
                    </a:lnTo>
                    <a:lnTo>
                      <a:pt x="3420" y="1380"/>
                    </a:lnTo>
                    <a:lnTo>
                      <a:pt x="3436" y="1464"/>
                    </a:lnTo>
                    <a:lnTo>
                      <a:pt x="3446" y="1552"/>
                    </a:lnTo>
                    <a:lnTo>
                      <a:pt x="3454" y="1638"/>
                    </a:lnTo>
                    <a:lnTo>
                      <a:pt x="3456" y="1728"/>
                    </a:lnTo>
                    <a:lnTo>
                      <a:pt x="0" y="172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224" name="Text Box 104"/>
            <p:cNvSpPr txBox="1">
              <a:spLocks noChangeArrowheads="1"/>
            </p:cNvSpPr>
            <p:nvPr/>
          </p:nvSpPr>
          <p:spPr bwMode="auto">
            <a:xfrm>
              <a:off x="2336" y="1933"/>
              <a:ext cx="104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800" b="1">
                  <a:solidFill>
                    <a:schemeClr val="tx2"/>
                  </a:solidFill>
                  <a:latin typeface="Times New Roman" pitchFamily="18" charset="0"/>
                  <a:ea typeface="MS PGothic" pitchFamily="34" charset="-128"/>
                  <a:cs typeface="宋体" pitchFamily="2" charset="-122"/>
                </a:rPr>
                <a:t>Institutes </a:t>
              </a:r>
            </a:p>
          </p:txBody>
        </p:sp>
      </p:grpSp>
      <p:pic>
        <p:nvPicPr>
          <p:cNvPr id="8201" name="Picture 71" descr="26_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789363"/>
            <a:ext cx="5886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Oval 35"/>
          <p:cNvSpPr>
            <a:spLocks noChangeArrowheads="1"/>
          </p:cNvSpPr>
          <p:nvPr/>
        </p:nvSpPr>
        <p:spPr bwMode="auto">
          <a:xfrm>
            <a:off x="971550" y="4256088"/>
            <a:ext cx="2136775" cy="423862"/>
          </a:xfrm>
          <a:prstGeom prst="ellipse">
            <a:avLst/>
          </a:prstGeom>
          <a:gradFill rotWithShape="1">
            <a:gsLst>
              <a:gs pos="0">
                <a:srgbClr val="CCFFFF">
                  <a:alpha val="96999"/>
                </a:srgbClr>
              </a:gs>
              <a:gs pos="100000">
                <a:srgbClr val="5E7676"/>
              </a:gs>
            </a:gsLst>
            <a:lin ang="5400000" scaled="1"/>
          </a:gradFill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zh-CN" altLang="en-US" sz="1600">
              <a:solidFill>
                <a:schemeClr val="tx1"/>
              </a:solidFill>
              <a:ea typeface="隶书" pitchFamily="49" charset="-122"/>
              <a:cs typeface="宋体" pitchFamily="2" charset="-122"/>
            </a:endParaRPr>
          </a:p>
        </p:txBody>
      </p:sp>
      <p:sp>
        <p:nvSpPr>
          <p:cNvPr id="8203" name="Oval 35"/>
          <p:cNvSpPr>
            <a:spLocks noChangeArrowheads="1"/>
          </p:cNvSpPr>
          <p:nvPr/>
        </p:nvSpPr>
        <p:spPr bwMode="auto">
          <a:xfrm>
            <a:off x="6288088" y="4271963"/>
            <a:ext cx="1884362" cy="422275"/>
          </a:xfrm>
          <a:prstGeom prst="ellipse">
            <a:avLst/>
          </a:prstGeom>
          <a:gradFill rotWithShape="1">
            <a:gsLst>
              <a:gs pos="0">
                <a:srgbClr val="CCFFFF">
                  <a:alpha val="99001"/>
                </a:srgbClr>
              </a:gs>
              <a:gs pos="100000">
                <a:srgbClr val="5E7676"/>
              </a:gs>
            </a:gsLst>
            <a:lin ang="5400000" scaled="1"/>
          </a:gradFill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zh-CN" altLang="en-US" sz="1600">
              <a:solidFill>
                <a:schemeClr val="tx1"/>
              </a:solidFill>
              <a:ea typeface="隶书" pitchFamily="49" charset="-122"/>
              <a:cs typeface="宋体" pitchFamily="2" charset="-122"/>
            </a:endParaRPr>
          </a:p>
        </p:txBody>
      </p:sp>
      <p:sp>
        <p:nvSpPr>
          <p:cNvPr id="8204" name="Text Box 6"/>
          <p:cNvSpPr txBox="1">
            <a:spLocks noChangeArrowheads="1"/>
          </p:cNvSpPr>
          <p:nvPr/>
        </p:nvSpPr>
        <p:spPr bwMode="auto">
          <a:xfrm>
            <a:off x="1906588" y="3268663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01688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801688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801688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801688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801688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noProof="1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宋体" pitchFamily="2" charset="-122"/>
              </a:rPr>
              <a:t>Structure</a:t>
            </a:r>
            <a:r>
              <a:rPr lang="en-US" altLang="zh-CN" b="1" noProof="1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宋体" pitchFamily="2" charset="-122"/>
              </a:rPr>
              <a:t> </a:t>
            </a:r>
          </a:p>
        </p:txBody>
      </p:sp>
      <p:sp>
        <p:nvSpPr>
          <p:cNvPr id="8205" name="矩形 11"/>
          <p:cNvSpPr>
            <a:spLocks noChangeArrowheads="1"/>
          </p:cNvSpPr>
          <p:nvPr/>
        </p:nvSpPr>
        <p:spPr bwMode="auto">
          <a:xfrm>
            <a:off x="4140200" y="3860800"/>
            <a:ext cx="1189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b="1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宋体" pitchFamily="2" charset="-122"/>
              </a:rPr>
              <a:t>Strategy</a:t>
            </a:r>
            <a:endParaRPr lang="zh-CN" altLang="en-US" b="1">
              <a:solidFill>
                <a:srgbClr val="C00000"/>
              </a:solidFill>
              <a:latin typeface="Times New Roman" pitchFamily="18" charset="0"/>
              <a:ea typeface="黑体" pitchFamily="49" charset="-122"/>
              <a:cs typeface="宋体" pitchFamily="2" charset="-122"/>
            </a:endParaRPr>
          </a:p>
        </p:txBody>
      </p:sp>
      <p:sp>
        <p:nvSpPr>
          <p:cNvPr id="8206" name="矩形 38"/>
          <p:cNvSpPr>
            <a:spLocks noChangeArrowheads="1"/>
          </p:cNvSpPr>
          <p:nvPr/>
        </p:nvSpPr>
        <p:spPr bwMode="auto">
          <a:xfrm>
            <a:off x="1304925" y="4244975"/>
            <a:ext cx="1539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1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宋体" pitchFamily="2" charset="-122"/>
              </a:rPr>
              <a:t>Democracy</a:t>
            </a:r>
            <a:endParaRPr lang="en-US" altLang="zh-CN" sz="1800" b="1">
              <a:solidFill>
                <a:schemeClr val="tx1"/>
              </a:solidFill>
              <a:latin typeface="Times New Roman" pitchFamily="18" charset="0"/>
              <a:ea typeface="黑体" pitchFamily="49" charset="-122"/>
              <a:cs typeface="宋体" pitchFamily="2" charset="-122"/>
            </a:endParaRPr>
          </a:p>
        </p:txBody>
      </p:sp>
      <p:sp>
        <p:nvSpPr>
          <p:cNvPr id="8207" name="矩形 40"/>
          <p:cNvSpPr>
            <a:spLocks noChangeArrowheads="1"/>
          </p:cNvSpPr>
          <p:nvPr/>
        </p:nvSpPr>
        <p:spPr bwMode="auto">
          <a:xfrm>
            <a:off x="6754813" y="4273550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宋体" pitchFamily="2" charset="-122"/>
              </a:rPr>
              <a:t>Talent</a:t>
            </a:r>
            <a:endParaRPr lang="en-US" altLang="zh-CN" sz="1800" b="1">
              <a:solidFill>
                <a:schemeClr val="tx1"/>
              </a:solidFill>
              <a:latin typeface="Times New Roman" pitchFamily="18" charset="0"/>
              <a:ea typeface="黑体" pitchFamily="49" charset="-122"/>
              <a:cs typeface="宋体" pitchFamily="2" charset="-122"/>
            </a:endParaRPr>
          </a:p>
        </p:txBody>
      </p:sp>
      <p:cxnSp>
        <p:nvCxnSpPr>
          <p:cNvPr id="8208" name="直接箭头连接符 2"/>
          <p:cNvCxnSpPr>
            <a:cxnSpLocks noChangeShapeType="1"/>
          </p:cNvCxnSpPr>
          <p:nvPr/>
        </p:nvCxnSpPr>
        <p:spPr bwMode="auto">
          <a:xfrm flipV="1">
            <a:off x="1763713" y="4611688"/>
            <a:ext cx="0" cy="688975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8209" name="Rectangle 2"/>
          <p:cNvSpPr>
            <a:spLocks noChangeArrowheads="1"/>
          </p:cNvSpPr>
          <p:nvPr/>
        </p:nvSpPr>
        <p:spPr bwMode="auto">
          <a:xfrm>
            <a:off x="107950" y="188913"/>
            <a:ext cx="4968875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folHlink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60363" indent="-360363" eaLnBrk="1" hangingPunct="1"/>
            <a:r>
              <a:rPr lang="en-US" altLang="zh-CN" sz="2400" b="1">
                <a:solidFill>
                  <a:schemeClr val="tx1"/>
                </a:solidFill>
                <a:latin typeface="Calibri" pitchFamily="34" charset="0"/>
              </a:rPr>
              <a:t>Mission, Structure and Strategy</a:t>
            </a:r>
          </a:p>
        </p:txBody>
      </p:sp>
      <p:graphicFrame>
        <p:nvGraphicFramePr>
          <p:cNvPr id="2" name="图示 1"/>
          <p:cNvGraphicFramePr/>
          <p:nvPr/>
        </p:nvGraphicFramePr>
        <p:xfrm>
          <a:off x="-105438" y="5190241"/>
          <a:ext cx="9233562" cy="1667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211" name="图片 17" descr="CAS-ICON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-100013"/>
            <a:ext cx="1135062" cy="115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12" name="Group 65"/>
          <p:cNvGrpSpPr>
            <a:grpSpLocks/>
          </p:cNvGrpSpPr>
          <p:nvPr/>
        </p:nvGrpSpPr>
        <p:grpSpPr bwMode="auto">
          <a:xfrm>
            <a:off x="5076825" y="2420938"/>
            <a:ext cx="2520950" cy="706437"/>
            <a:chOff x="2082" y="1851"/>
            <a:chExt cx="1588" cy="445"/>
          </a:xfrm>
        </p:grpSpPr>
        <p:sp>
          <p:nvSpPr>
            <p:cNvPr id="8215" name="Freeform 99"/>
            <p:cNvSpPr>
              <a:spLocks noEditPoints="1"/>
            </p:cNvSpPr>
            <p:nvPr/>
          </p:nvSpPr>
          <p:spPr bwMode="auto">
            <a:xfrm>
              <a:off x="2082" y="1919"/>
              <a:ext cx="1577" cy="377"/>
            </a:xfrm>
            <a:custGeom>
              <a:avLst/>
              <a:gdLst>
                <a:gd name="T0" fmla="*/ 3 w 1816"/>
                <a:gd name="T1" fmla="*/ 0 h 1816"/>
                <a:gd name="T2" fmla="*/ 3 w 1816"/>
                <a:gd name="T3" fmla="*/ 0 h 1816"/>
                <a:gd name="T4" fmla="*/ 3 w 1816"/>
                <a:gd name="T5" fmla="*/ 0 h 1816"/>
                <a:gd name="T6" fmla="*/ 3 w 1816"/>
                <a:gd name="T7" fmla="*/ 0 h 1816"/>
                <a:gd name="T8" fmla="*/ 3 w 1816"/>
                <a:gd name="T9" fmla="*/ 0 h 1816"/>
                <a:gd name="T10" fmla="*/ 3 w 1816"/>
                <a:gd name="T11" fmla="*/ 0 h 1816"/>
                <a:gd name="T12" fmla="*/ 3 w 1816"/>
                <a:gd name="T13" fmla="*/ 0 h 1816"/>
                <a:gd name="T14" fmla="*/ 3 w 1816"/>
                <a:gd name="T15" fmla="*/ 0 h 1816"/>
                <a:gd name="T16" fmla="*/ 3 w 1816"/>
                <a:gd name="T17" fmla="*/ 0 h 1816"/>
                <a:gd name="T18" fmla="*/ 3 w 1816"/>
                <a:gd name="T19" fmla="*/ 0 h 1816"/>
                <a:gd name="T20" fmla="*/ 3 w 1816"/>
                <a:gd name="T21" fmla="*/ 0 h 1816"/>
                <a:gd name="T22" fmla="*/ 3 w 1816"/>
                <a:gd name="T23" fmla="*/ 0 h 1816"/>
                <a:gd name="T24" fmla="*/ 3 w 1816"/>
                <a:gd name="T25" fmla="*/ 0 h 1816"/>
                <a:gd name="T26" fmla="*/ 3 w 1816"/>
                <a:gd name="T27" fmla="*/ 0 h 1816"/>
                <a:gd name="T28" fmla="*/ 3 w 1816"/>
                <a:gd name="T29" fmla="*/ 0 h 1816"/>
                <a:gd name="T30" fmla="*/ 3 w 1816"/>
                <a:gd name="T31" fmla="*/ 0 h 1816"/>
                <a:gd name="T32" fmla="*/ 3 w 1816"/>
                <a:gd name="T33" fmla="*/ 0 h 1816"/>
                <a:gd name="T34" fmla="*/ 3 w 1816"/>
                <a:gd name="T35" fmla="*/ 0 h 1816"/>
                <a:gd name="T36" fmla="*/ 3 w 1816"/>
                <a:gd name="T37" fmla="*/ 0 h 1816"/>
                <a:gd name="T38" fmla="*/ 3 w 1816"/>
                <a:gd name="T39" fmla="*/ 0 h 1816"/>
                <a:gd name="T40" fmla="*/ 3 w 1816"/>
                <a:gd name="T41" fmla="*/ 0 h 1816"/>
                <a:gd name="T42" fmla="*/ 3 w 1816"/>
                <a:gd name="T43" fmla="*/ 0 h 1816"/>
                <a:gd name="T44" fmla="*/ 3 w 1816"/>
                <a:gd name="T45" fmla="*/ 0 h 1816"/>
                <a:gd name="T46" fmla="*/ 3 w 1816"/>
                <a:gd name="T47" fmla="*/ 0 h 1816"/>
                <a:gd name="T48" fmla="*/ 3 w 1816"/>
                <a:gd name="T49" fmla="*/ 0 h 1816"/>
                <a:gd name="T50" fmla="*/ 3 w 1816"/>
                <a:gd name="T51" fmla="*/ 0 h 1816"/>
                <a:gd name="T52" fmla="*/ 3 w 1816"/>
                <a:gd name="T53" fmla="*/ 0 h 1816"/>
                <a:gd name="T54" fmla="*/ 3 w 1816"/>
                <a:gd name="T55" fmla="*/ 0 h 1816"/>
                <a:gd name="T56" fmla="*/ 3 w 1816"/>
                <a:gd name="T57" fmla="*/ 0 h 1816"/>
                <a:gd name="T58" fmla="*/ 3 w 1816"/>
                <a:gd name="T59" fmla="*/ 0 h 1816"/>
                <a:gd name="T60" fmla="*/ 3 w 1816"/>
                <a:gd name="T61" fmla="*/ 0 h 1816"/>
                <a:gd name="T62" fmla="*/ 3 w 1816"/>
                <a:gd name="T63" fmla="*/ 0 h 1816"/>
                <a:gd name="T64" fmla="*/ 3 w 1816"/>
                <a:gd name="T65" fmla="*/ 0 h 1816"/>
                <a:gd name="T66" fmla="*/ 3 w 1816"/>
                <a:gd name="T67" fmla="*/ 0 h 1816"/>
                <a:gd name="T68" fmla="*/ 3 w 1816"/>
                <a:gd name="T69" fmla="*/ 0 h 1816"/>
                <a:gd name="T70" fmla="*/ 3 w 1816"/>
                <a:gd name="T71" fmla="*/ 0 h 1816"/>
                <a:gd name="T72" fmla="*/ 3 w 1816"/>
                <a:gd name="T73" fmla="*/ 0 h 1816"/>
                <a:gd name="T74" fmla="*/ 3 w 1816"/>
                <a:gd name="T75" fmla="*/ 0 h 1816"/>
                <a:gd name="T76" fmla="*/ 3 w 1816"/>
                <a:gd name="T77" fmla="*/ 0 h 1816"/>
                <a:gd name="T78" fmla="*/ 3 w 1816"/>
                <a:gd name="T79" fmla="*/ 0 h 1816"/>
                <a:gd name="T80" fmla="*/ 3 w 1816"/>
                <a:gd name="T81" fmla="*/ 0 h 1816"/>
                <a:gd name="T82" fmla="*/ 3 w 1816"/>
                <a:gd name="T83" fmla="*/ 0 h 1816"/>
                <a:gd name="T84" fmla="*/ 3 w 1816"/>
                <a:gd name="T85" fmla="*/ 0 h 1816"/>
                <a:gd name="T86" fmla="*/ 3 w 1816"/>
                <a:gd name="T87" fmla="*/ 0 h 1816"/>
                <a:gd name="T88" fmla="*/ 3 w 1816"/>
                <a:gd name="T89" fmla="*/ 0 h 1816"/>
                <a:gd name="T90" fmla="*/ 3 w 1816"/>
                <a:gd name="T91" fmla="*/ 0 h 1816"/>
                <a:gd name="T92" fmla="*/ 3 w 1816"/>
                <a:gd name="T93" fmla="*/ 0 h 1816"/>
                <a:gd name="T94" fmla="*/ 3 w 1816"/>
                <a:gd name="T95" fmla="*/ 0 h 1816"/>
                <a:gd name="T96" fmla="*/ 3 w 1816"/>
                <a:gd name="T97" fmla="*/ 0 h 1816"/>
                <a:gd name="T98" fmla="*/ 3 w 1816"/>
                <a:gd name="T99" fmla="*/ 0 h 1816"/>
                <a:gd name="T100" fmla="*/ 3 w 1816"/>
                <a:gd name="T101" fmla="*/ 0 h 1816"/>
                <a:gd name="T102" fmla="*/ 3 w 1816"/>
                <a:gd name="T103" fmla="*/ 0 h 1816"/>
                <a:gd name="T104" fmla="*/ 3 w 1816"/>
                <a:gd name="T105" fmla="*/ 0 h 1816"/>
                <a:gd name="T106" fmla="*/ 3 w 1816"/>
                <a:gd name="T107" fmla="*/ 0 h 1816"/>
                <a:gd name="T108" fmla="*/ 3 w 1816"/>
                <a:gd name="T109" fmla="*/ 0 h 1816"/>
                <a:gd name="T110" fmla="*/ 3 w 1816"/>
                <a:gd name="T111" fmla="*/ 0 h 1816"/>
                <a:gd name="T112" fmla="*/ 3 w 1816"/>
                <a:gd name="T113" fmla="*/ 0 h 1816"/>
                <a:gd name="T114" fmla="*/ 3 w 1816"/>
                <a:gd name="T115" fmla="*/ 0 h 1816"/>
                <a:gd name="T116" fmla="*/ 3 w 1816"/>
                <a:gd name="T117" fmla="*/ 0 h 1816"/>
                <a:gd name="T118" fmla="*/ 3 w 1816"/>
                <a:gd name="T119" fmla="*/ 0 h 18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16"/>
                <a:gd name="T181" fmla="*/ 0 h 1816"/>
                <a:gd name="T182" fmla="*/ 1816 w 1816"/>
                <a:gd name="T183" fmla="*/ 1816 h 18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tx1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00"/>
            <p:cNvSpPr>
              <a:spLocks noEditPoints="1"/>
            </p:cNvSpPr>
            <p:nvPr/>
          </p:nvSpPr>
          <p:spPr bwMode="auto">
            <a:xfrm>
              <a:off x="2082" y="1851"/>
              <a:ext cx="1588" cy="379"/>
            </a:xfrm>
            <a:custGeom>
              <a:avLst/>
              <a:gdLst/>
              <a:ahLst/>
              <a:cxnLst>
                <a:cxn ang="0">
                  <a:pos x="1706" y="792"/>
                </a:cxn>
                <a:cxn ang="0">
                  <a:pos x="1774" y="626"/>
                </a:cxn>
                <a:cxn ang="0">
                  <a:pos x="1578" y="460"/>
                </a:cxn>
                <a:cxn ang="0">
                  <a:pos x="1498" y="216"/>
                </a:cxn>
                <a:cxn ang="0">
                  <a:pos x="1318" y="214"/>
                </a:cxn>
                <a:cxn ang="0">
                  <a:pos x="1150" y="138"/>
                </a:cxn>
                <a:cxn ang="0">
                  <a:pos x="978" y="104"/>
                </a:cxn>
                <a:cxn ang="0">
                  <a:pos x="792" y="110"/>
                </a:cxn>
                <a:cxn ang="0">
                  <a:pos x="626" y="42"/>
                </a:cxn>
                <a:cxn ang="0">
                  <a:pos x="460" y="236"/>
                </a:cxn>
                <a:cxn ang="0">
                  <a:pos x="216" y="316"/>
                </a:cxn>
                <a:cxn ang="0">
                  <a:pos x="214" y="496"/>
                </a:cxn>
                <a:cxn ang="0">
                  <a:pos x="138" y="666"/>
                </a:cxn>
                <a:cxn ang="0">
                  <a:pos x="104" y="836"/>
                </a:cxn>
                <a:cxn ang="0">
                  <a:pos x="108" y="1022"/>
                </a:cxn>
                <a:cxn ang="0">
                  <a:pos x="42" y="1190"/>
                </a:cxn>
                <a:cxn ang="0">
                  <a:pos x="236" y="1356"/>
                </a:cxn>
                <a:cxn ang="0">
                  <a:pos x="316" y="1600"/>
                </a:cxn>
                <a:cxn ang="0">
                  <a:pos x="496" y="1602"/>
                </a:cxn>
                <a:cxn ang="0">
                  <a:pos x="666" y="1678"/>
                </a:cxn>
                <a:cxn ang="0">
                  <a:pos x="836" y="1712"/>
                </a:cxn>
                <a:cxn ang="0">
                  <a:pos x="1022" y="1706"/>
                </a:cxn>
                <a:cxn ang="0">
                  <a:pos x="1188" y="1774"/>
                </a:cxn>
                <a:cxn ang="0">
                  <a:pos x="1356" y="1578"/>
                </a:cxn>
                <a:cxn ang="0">
                  <a:pos x="1600" y="1500"/>
                </a:cxn>
                <a:cxn ang="0">
                  <a:pos x="1602" y="1320"/>
                </a:cxn>
                <a:cxn ang="0">
                  <a:pos x="1678" y="1150"/>
                </a:cxn>
                <a:cxn ang="0">
                  <a:pos x="1710" y="978"/>
                </a:cxn>
                <a:cxn ang="0">
                  <a:pos x="872" y="1612"/>
                </a:cxn>
                <a:cxn ang="0">
                  <a:pos x="730" y="1592"/>
                </a:cxn>
                <a:cxn ang="0">
                  <a:pos x="602" y="1544"/>
                </a:cxn>
                <a:cxn ang="0">
                  <a:pos x="484" y="1474"/>
                </a:cxn>
                <a:cxn ang="0">
                  <a:pos x="384" y="1382"/>
                </a:cxn>
                <a:cxn ang="0">
                  <a:pos x="304" y="1274"/>
                </a:cxn>
                <a:cxn ang="0">
                  <a:pos x="244" y="1150"/>
                </a:cxn>
                <a:cxn ang="0">
                  <a:pos x="210" y="1016"/>
                </a:cxn>
                <a:cxn ang="0">
                  <a:pos x="202" y="872"/>
                </a:cxn>
                <a:cxn ang="0">
                  <a:pos x="224" y="732"/>
                </a:cxn>
                <a:cxn ang="0">
                  <a:pos x="272" y="602"/>
                </a:cxn>
                <a:cxn ang="0">
                  <a:pos x="342" y="486"/>
                </a:cxn>
                <a:cxn ang="0">
                  <a:pos x="432" y="386"/>
                </a:cxn>
                <a:cxn ang="0">
                  <a:pos x="542" y="304"/>
                </a:cxn>
                <a:cxn ang="0">
                  <a:pos x="664" y="244"/>
                </a:cxn>
                <a:cxn ang="0">
                  <a:pos x="800" y="210"/>
                </a:cxn>
                <a:cxn ang="0">
                  <a:pos x="944" y="202"/>
                </a:cxn>
                <a:cxn ang="0">
                  <a:pos x="1084" y="224"/>
                </a:cxn>
                <a:cxn ang="0">
                  <a:pos x="1214" y="272"/>
                </a:cxn>
                <a:cxn ang="0">
                  <a:pos x="1330" y="342"/>
                </a:cxn>
                <a:cxn ang="0">
                  <a:pos x="1430" y="432"/>
                </a:cxn>
                <a:cxn ang="0">
                  <a:pos x="1512" y="542"/>
                </a:cxn>
                <a:cxn ang="0">
                  <a:pos x="1570" y="664"/>
                </a:cxn>
                <a:cxn ang="0">
                  <a:pos x="1606" y="800"/>
                </a:cxn>
                <a:cxn ang="0">
                  <a:pos x="1612" y="944"/>
                </a:cxn>
                <a:cxn ang="0">
                  <a:pos x="1592" y="1084"/>
                </a:cxn>
                <a:cxn ang="0">
                  <a:pos x="1544" y="1214"/>
                </a:cxn>
                <a:cxn ang="0">
                  <a:pos x="1474" y="1330"/>
                </a:cxn>
                <a:cxn ang="0">
                  <a:pos x="1382" y="1430"/>
                </a:cxn>
                <a:cxn ang="0">
                  <a:pos x="1274" y="1512"/>
                </a:cxn>
                <a:cxn ang="0">
                  <a:pos x="1150" y="1570"/>
                </a:cxn>
                <a:cxn ang="0">
                  <a:pos x="1014" y="1606"/>
                </a:cxn>
              </a:cxnLst>
              <a:rect l="0" t="0" r="r" b="b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gradFill rotWithShape="1">
              <a:gsLst>
                <a:gs pos="0">
                  <a:srgbClr val="AAAAAA"/>
                </a:gs>
                <a:gs pos="50000">
                  <a:schemeClr val="bg1"/>
                </a:gs>
                <a:gs pos="100000">
                  <a:srgbClr val="AAAAAA"/>
                </a:gs>
              </a:gsLst>
              <a:lin ang="5400000" scaled="1"/>
            </a:gradFill>
            <a:ln w="9525" cmpd="sng">
              <a:round/>
              <a:headEnd/>
              <a:tailEnd/>
            </a:ln>
            <a:scene3d>
              <a:camera prst="legacyObliqueBottom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>
              <a:flatTx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tx1"/>
                </a:solidFill>
              </a:endParaRPr>
            </a:p>
          </p:txBody>
        </p:sp>
        <p:grpSp>
          <p:nvGrpSpPr>
            <p:cNvPr id="8217" name="Group 34"/>
            <p:cNvGrpSpPr>
              <a:grpSpLocks/>
            </p:cNvGrpSpPr>
            <p:nvPr/>
          </p:nvGrpSpPr>
          <p:grpSpPr bwMode="auto">
            <a:xfrm>
              <a:off x="2279" y="1897"/>
              <a:ext cx="1183" cy="286"/>
              <a:chOff x="0" y="0"/>
              <a:chExt cx="1860" cy="1338"/>
            </a:xfrm>
          </p:grpSpPr>
          <p:sp>
            <p:nvSpPr>
              <p:cNvPr id="8219" name="Oval 10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60" cy="133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65E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zh-CN" altLang="en-US" sz="1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宋体" pitchFamily="2" charset="-122"/>
                </a:endParaRPr>
              </a:p>
            </p:txBody>
          </p:sp>
          <p:sp>
            <p:nvSpPr>
              <p:cNvPr id="8220" name="Freeform 103"/>
              <p:cNvSpPr>
                <a:spLocks/>
              </p:cNvSpPr>
              <p:nvPr/>
            </p:nvSpPr>
            <p:spPr bwMode="auto">
              <a:xfrm>
                <a:off x="46" y="23"/>
                <a:ext cx="1769" cy="624"/>
              </a:xfrm>
              <a:custGeom>
                <a:avLst/>
                <a:gdLst>
                  <a:gd name="T0" fmla="*/ 0 w 3456"/>
                  <a:gd name="T1" fmla="*/ 0 h 1728"/>
                  <a:gd name="T2" fmla="*/ 1 w 3456"/>
                  <a:gd name="T3" fmla="*/ 0 h 1728"/>
                  <a:gd name="T4" fmla="*/ 1 w 3456"/>
                  <a:gd name="T5" fmla="*/ 0 h 1728"/>
                  <a:gd name="T6" fmla="*/ 1 w 3456"/>
                  <a:gd name="T7" fmla="*/ 0 h 1728"/>
                  <a:gd name="T8" fmla="*/ 1 w 3456"/>
                  <a:gd name="T9" fmla="*/ 0 h 1728"/>
                  <a:gd name="T10" fmla="*/ 1 w 3456"/>
                  <a:gd name="T11" fmla="*/ 0 h 1728"/>
                  <a:gd name="T12" fmla="*/ 1 w 3456"/>
                  <a:gd name="T13" fmla="*/ 0 h 1728"/>
                  <a:gd name="T14" fmla="*/ 1 w 3456"/>
                  <a:gd name="T15" fmla="*/ 0 h 1728"/>
                  <a:gd name="T16" fmla="*/ 1 w 3456"/>
                  <a:gd name="T17" fmla="*/ 0 h 1728"/>
                  <a:gd name="T18" fmla="*/ 1 w 3456"/>
                  <a:gd name="T19" fmla="*/ 0 h 1728"/>
                  <a:gd name="T20" fmla="*/ 1 w 3456"/>
                  <a:gd name="T21" fmla="*/ 0 h 1728"/>
                  <a:gd name="T22" fmla="*/ 1 w 3456"/>
                  <a:gd name="T23" fmla="*/ 0 h 1728"/>
                  <a:gd name="T24" fmla="*/ 1 w 3456"/>
                  <a:gd name="T25" fmla="*/ 0 h 1728"/>
                  <a:gd name="T26" fmla="*/ 1 w 3456"/>
                  <a:gd name="T27" fmla="*/ 0 h 1728"/>
                  <a:gd name="T28" fmla="*/ 1 w 3456"/>
                  <a:gd name="T29" fmla="*/ 0 h 1728"/>
                  <a:gd name="T30" fmla="*/ 1 w 3456"/>
                  <a:gd name="T31" fmla="*/ 0 h 1728"/>
                  <a:gd name="T32" fmla="*/ 1 w 3456"/>
                  <a:gd name="T33" fmla="*/ 0 h 1728"/>
                  <a:gd name="T34" fmla="*/ 1 w 3456"/>
                  <a:gd name="T35" fmla="*/ 0 h 1728"/>
                  <a:gd name="T36" fmla="*/ 1 w 3456"/>
                  <a:gd name="T37" fmla="*/ 0 h 1728"/>
                  <a:gd name="T38" fmla="*/ 1 w 3456"/>
                  <a:gd name="T39" fmla="*/ 0 h 1728"/>
                  <a:gd name="T40" fmla="*/ 1 w 3456"/>
                  <a:gd name="T41" fmla="*/ 0 h 1728"/>
                  <a:gd name="T42" fmla="*/ 1 w 3456"/>
                  <a:gd name="T43" fmla="*/ 0 h 1728"/>
                  <a:gd name="T44" fmla="*/ 1 w 3456"/>
                  <a:gd name="T45" fmla="*/ 0 h 1728"/>
                  <a:gd name="T46" fmla="*/ 1 w 3456"/>
                  <a:gd name="T47" fmla="*/ 0 h 1728"/>
                  <a:gd name="T48" fmla="*/ 1 w 3456"/>
                  <a:gd name="T49" fmla="*/ 0 h 1728"/>
                  <a:gd name="T50" fmla="*/ 1 w 3456"/>
                  <a:gd name="T51" fmla="*/ 0 h 1728"/>
                  <a:gd name="T52" fmla="*/ 1 w 3456"/>
                  <a:gd name="T53" fmla="*/ 0 h 1728"/>
                  <a:gd name="T54" fmla="*/ 1 w 3456"/>
                  <a:gd name="T55" fmla="*/ 0 h 1728"/>
                  <a:gd name="T56" fmla="*/ 1 w 3456"/>
                  <a:gd name="T57" fmla="*/ 0 h 1728"/>
                  <a:gd name="T58" fmla="*/ 1 w 3456"/>
                  <a:gd name="T59" fmla="*/ 0 h 1728"/>
                  <a:gd name="T60" fmla="*/ 1 w 3456"/>
                  <a:gd name="T61" fmla="*/ 0 h 1728"/>
                  <a:gd name="T62" fmla="*/ 1 w 3456"/>
                  <a:gd name="T63" fmla="*/ 0 h 1728"/>
                  <a:gd name="T64" fmla="*/ 1 w 3456"/>
                  <a:gd name="T65" fmla="*/ 0 h 17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456"/>
                  <a:gd name="T100" fmla="*/ 0 h 1728"/>
                  <a:gd name="T101" fmla="*/ 3456 w 3456"/>
                  <a:gd name="T102" fmla="*/ 1728 h 17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456" h="1728">
                    <a:moveTo>
                      <a:pt x="0" y="1728"/>
                    </a:moveTo>
                    <a:lnTo>
                      <a:pt x="0" y="1728"/>
                    </a:lnTo>
                    <a:lnTo>
                      <a:pt x="2" y="1638"/>
                    </a:lnTo>
                    <a:lnTo>
                      <a:pt x="10" y="1552"/>
                    </a:lnTo>
                    <a:lnTo>
                      <a:pt x="20" y="1464"/>
                    </a:lnTo>
                    <a:lnTo>
                      <a:pt x="36" y="1380"/>
                    </a:lnTo>
                    <a:lnTo>
                      <a:pt x="54" y="1296"/>
                    </a:lnTo>
                    <a:lnTo>
                      <a:pt x="78" y="1214"/>
                    </a:lnTo>
                    <a:lnTo>
                      <a:pt x="106" y="1134"/>
                    </a:lnTo>
                    <a:lnTo>
                      <a:pt x="136" y="1056"/>
                    </a:lnTo>
                    <a:lnTo>
                      <a:pt x="170" y="978"/>
                    </a:lnTo>
                    <a:lnTo>
                      <a:pt x="208" y="904"/>
                    </a:lnTo>
                    <a:lnTo>
                      <a:pt x="250" y="832"/>
                    </a:lnTo>
                    <a:lnTo>
                      <a:pt x="296" y="762"/>
                    </a:lnTo>
                    <a:lnTo>
                      <a:pt x="344" y="694"/>
                    </a:lnTo>
                    <a:lnTo>
                      <a:pt x="394" y="628"/>
                    </a:lnTo>
                    <a:lnTo>
                      <a:pt x="450" y="566"/>
                    </a:lnTo>
                    <a:lnTo>
                      <a:pt x="506" y="506"/>
                    </a:lnTo>
                    <a:lnTo>
                      <a:pt x="566" y="448"/>
                    </a:lnTo>
                    <a:lnTo>
                      <a:pt x="630" y="394"/>
                    </a:lnTo>
                    <a:lnTo>
                      <a:pt x="694" y="344"/>
                    </a:lnTo>
                    <a:lnTo>
                      <a:pt x="762" y="296"/>
                    </a:lnTo>
                    <a:lnTo>
                      <a:pt x="832" y="250"/>
                    </a:lnTo>
                    <a:lnTo>
                      <a:pt x="904" y="208"/>
                    </a:lnTo>
                    <a:lnTo>
                      <a:pt x="978" y="170"/>
                    </a:lnTo>
                    <a:lnTo>
                      <a:pt x="1056" y="136"/>
                    </a:lnTo>
                    <a:lnTo>
                      <a:pt x="1134" y="106"/>
                    </a:lnTo>
                    <a:lnTo>
                      <a:pt x="1214" y="78"/>
                    </a:lnTo>
                    <a:lnTo>
                      <a:pt x="1296" y="54"/>
                    </a:lnTo>
                    <a:lnTo>
                      <a:pt x="1380" y="36"/>
                    </a:lnTo>
                    <a:lnTo>
                      <a:pt x="1464" y="20"/>
                    </a:lnTo>
                    <a:lnTo>
                      <a:pt x="1552" y="10"/>
                    </a:lnTo>
                    <a:lnTo>
                      <a:pt x="1640" y="2"/>
                    </a:lnTo>
                    <a:lnTo>
                      <a:pt x="1728" y="0"/>
                    </a:lnTo>
                    <a:lnTo>
                      <a:pt x="1816" y="2"/>
                    </a:lnTo>
                    <a:lnTo>
                      <a:pt x="1904" y="10"/>
                    </a:lnTo>
                    <a:lnTo>
                      <a:pt x="1992" y="20"/>
                    </a:lnTo>
                    <a:lnTo>
                      <a:pt x="2076" y="36"/>
                    </a:lnTo>
                    <a:lnTo>
                      <a:pt x="2160" y="54"/>
                    </a:lnTo>
                    <a:lnTo>
                      <a:pt x="2242" y="78"/>
                    </a:lnTo>
                    <a:lnTo>
                      <a:pt x="2322" y="106"/>
                    </a:lnTo>
                    <a:lnTo>
                      <a:pt x="2400" y="136"/>
                    </a:lnTo>
                    <a:lnTo>
                      <a:pt x="2478" y="170"/>
                    </a:lnTo>
                    <a:lnTo>
                      <a:pt x="2552" y="208"/>
                    </a:lnTo>
                    <a:lnTo>
                      <a:pt x="2624" y="250"/>
                    </a:lnTo>
                    <a:lnTo>
                      <a:pt x="2694" y="296"/>
                    </a:lnTo>
                    <a:lnTo>
                      <a:pt x="2762" y="344"/>
                    </a:lnTo>
                    <a:lnTo>
                      <a:pt x="2826" y="394"/>
                    </a:lnTo>
                    <a:lnTo>
                      <a:pt x="2890" y="448"/>
                    </a:lnTo>
                    <a:lnTo>
                      <a:pt x="2950" y="506"/>
                    </a:lnTo>
                    <a:lnTo>
                      <a:pt x="3006" y="566"/>
                    </a:lnTo>
                    <a:lnTo>
                      <a:pt x="3062" y="628"/>
                    </a:lnTo>
                    <a:lnTo>
                      <a:pt x="3112" y="694"/>
                    </a:lnTo>
                    <a:lnTo>
                      <a:pt x="3160" y="762"/>
                    </a:lnTo>
                    <a:lnTo>
                      <a:pt x="3206" y="832"/>
                    </a:lnTo>
                    <a:lnTo>
                      <a:pt x="3248" y="904"/>
                    </a:lnTo>
                    <a:lnTo>
                      <a:pt x="3286" y="978"/>
                    </a:lnTo>
                    <a:lnTo>
                      <a:pt x="3320" y="1056"/>
                    </a:lnTo>
                    <a:lnTo>
                      <a:pt x="3350" y="1134"/>
                    </a:lnTo>
                    <a:lnTo>
                      <a:pt x="3378" y="1214"/>
                    </a:lnTo>
                    <a:lnTo>
                      <a:pt x="3402" y="1296"/>
                    </a:lnTo>
                    <a:lnTo>
                      <a:pt x="3420" y="1380"/>
                    </a:lnTo>
                    <a:lnTo>
                      <a:pt x="3436" y="1464"/>
                    </a:lnTo>
                    <a:lnTo>
                      <a:pt x="3446" y="1552"/>
                    </a:lnTo>
                    <a:lnTo>
                      <a:pt x="3454" y="1638"/>
                    </a:lnTo>
                    <a:lnTo>
                      <a:pt x="3456" y="1728"/>
                    </a:lnTo>
                    <a:lnTo>
                      <a:pt x="0" y="172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218" name="Text Box 104"/>
            <p:cNvSpPr txBox="1">
              <a:spLocks noChangeArrowheads="1"/>
            </p:cNvSpPr>
            <p:nvPr/>
          </p:nvSpPr>
          <p:spPr bwMode="auto">
            <a:xfrm>
              <a:off x="2336" y="1933"/>
              <a:ext cx="10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800" b="1" dirty="0" smtClean="0">
                  <a:solidFill>
                    <a:schemeClr val="tx2"/>
                  </a:solidFill>
                  <a:latin typeface="Times New Roman" pitchFamily="18" charset="0"/>
                  <a:ea typeface="MS PGothic" pitchFamily="34" charset="-128"/>
                  <a:cs typeface="宋体" pitchFamily="2" charset="-122"/>
                </a:rPr>
                <a:t>Academy</a:t>
              </a:r>
              <a:endParaRPr lang="en-US" altLang="zh-CN" sz="1800" b="1" dirty="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宋体" pitchFamily="2" charset="-122"/>
              </a:endParaRPr>
            </a:p>
          </p:txBody>
        </p:sp>
      </p:grpSp>
      <p:sp>
        <p:nvSpPr>
          <p:cNvPr id="8213" name="Text Box 6"/>
          <p:cNvSpPr txBox="1">
            <a:spLocks noChangeArrowheads="1"/>
          </p:cNvSpPr>
          <p:nvPr/>
        </p:nvSpPr>
        <p:spPr bwMode="auto">
          <a:xfrm>
            <a:off x="107950" y="5013325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01688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801688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801688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801688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801688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noProof="1">
                <a:solidFill>
                  <a:srgbClr val="0066CC"/>
                </a:solidFill>
                <a:latin typeface="Times New Roman" pitchFamily="18" charset="0"/>
                <a:ea typeface="黑体" pitchFamily="49" charset="-122"/>
                <a:cs typeface="宋体" pitchFamily="2" charset="-122"/>
              </a:rPr>
              <a:t>Structure</a:t>
            </a:r>
            <a:r>
              <a:rPr lang="en-US" altLang="zh-CN" b="1" noProof="1">
                <a:solidFill>
                  <a:srgbClr val="0066CC"/>
                </a:solidFill>
                <a:latin typeface="黑体" pitchFamily="49" charset="-122"/>
                <a:ea typeface="黑体" pitchFamily="49" charset="-122"/>
                <a:cs typeface="宋体" pitchFamily="2" charset="-122"/>
              </a:rPr>
              <a:t> </a:t>
            </a:r>
          </a:p>
        </p:txBody>
      </p:sp>
      <p:sp>
        <p:nvSpPr>
          <p:cNvPr id="8214" name="矩形 10"/>
          <p:cNvSpPr>
            <a:spLocks noChangeArrowheads="1"/>
          </p:cNvSpPr>
          <p:nvPr/>
        </p:nvSpPr>
        <p:spPr bwMode="auto">
          <a:xfrm>
            <a:off x="7812088" y="4976813"/>
            <a:ext cx="1081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b="1">
                <a:solidFill>
                  <a:srgbClr val="0066CC"/>
                </a:solidFill>
                <a:latin typeface="Times New Roman" pitchFamily="18" charset="0"/>
                <a:ea typeface="黑体" pitchFamily="49" charset="-122"/>
                <a:cs typeface="宋体" pitchFamily="2" charset="-122"/>
              </a:rPr>
              <a:t>Mission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7"/>
          <p:cNvSpPr>
            <a:spLocks noChangeArrowheads="1"/>
          </p:cNvSpPr>
          <p:nvPr/>
        </p:nvSpPr>
        <p:spPr bwMode="gray">
          <a:xfrm>
            <a:off x="4465638" y="4508500"/>
            <a:ext cx="4318000" cy="1944688"/>
          </a:xfrm>
          <a:prstGeom prst="roundRect">
            <a:avLst>
              <a:gd name="adj" fmla="val 5958"/>
            </a:avLst>
          </a:prstGeom>
          <a:solidFill>
            <a:srgbClr val="FFFFFF"/>
          </a:solidFill>
          <a:ln w="76200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sz="1800">
              <a:solidFill>
                <a:schemeClr val="tx1"/>
              </a:solidFill>
              <a:latin typeface="Times New Roman" pitchFamily="18" charset="0"/>
              <a:ea typeface="MS PGothic" pitchFamily="34" charset="-128"/>
              <a:cs typeface="宋体" pitchFamily="2" charset="-122"/>
            </a:endParaRPr>
          </a:p>
        </p:txBody>
      </p:sp>
      <p:grpSp>
        <p:nvGrpSpPr>
          <p:cNvPr id="9219" name="组合 2"/>
          <p:cNvGrpSpPr>
            <a:grpSpLocks/>
          </p:cNvGrpSpPr>
          <p:nvPr/>
        </p:nvGrpSpPr>
        <p:grpSpPr bwMode="auto">
          <a:xfrm>
            <a:off x="4500563" y="981075"/>
            <a:ext cx="4248150" cy="3168650"/>
            <a:chOff x="5053809" y="4890889"/>
            <a:chExt cx="3294938" cy="482799"/>
          </a:xfrm>
        </p:grpSpPr>
        <p:sp>
          <p:nvSpPr>
            <p:cNvPr id="9229" name="AutoShape 7"/>
            <p:cNvSpPr>
              <a:spLocks noChangeArrowheads="1"/>
            </p:cNvSpPr>
            <p:nvPr/>
          </p:nvSpPr>
          <p:spPr bwMode="gray">
            <a:xfrm>
              <a:off x="5053809" y="4890889"/>
              <a:ext cx="3294938" cy="482799"/>
            </a:xfrm>
            <a:prstGeom prst="roundRect">
              <a:avLst>
                <a:gd name="adj" fmla="val 3366"/>
              </a:avLst>
            </a:prstGeom>
            <a:solidFill>
              <a:srgbClr val="FFFFFF"/>
            </a:solidFill>
            <a:ln w="762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 sz="1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宋体" pitchFamily="2" charset="-122"/>
              </a:endParaRPr>
            </a:p>
          </p:txBody>
        </p:sp>
        <p:sp>
          <p:nvSpPr>
            <p:cNvPr id="9230" name="Rectangle 12"/>
            <p:cNvSpPr>
              <a:spLocks noChangeArrowheads="1"/>
            </p:cNvSpPr>
            <p:nvPr/>
          </p:nvSpPr>
          <p:spPr bwMode="auto">
            <a:xfrm>
              <a:off x="5503286" y="4898838"/>
              <a:ext cx="2315629" cy="7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eaLnBrk="1" hangingPunct="1">
                <a:lnSpc>
                  <a:spcPct val="130000"/>
                </a:lnSpc>
                <a:spcBef>
                  <a:spcPct val="20000"/>
                </a:spcBef>
              </a:pPr>
              <a:r>
                <a:rPr lang="en-US" altLang="zh-CN" sz="16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宋体" pitchFamily="2" charset="-122"/>
                </a:rPr>
                <a:t>Distribution of CAS Institutes</a:t>
              </a:r>
            </a:p>
          </p:txBody>
        </p:sp>
      </p:grpSp>
      <p:sp>
        <p:nvSpPr>
          <p:cNvPr id="9220" name="AutoShape 6"/>
          <p:cNvSpPr>
            <a:spLocks noChangeArrowheads="1"/>
          </p:cNvSpPr>
          <p:nvPr/>
        </p:nvSpPr>
        <p:spPr bwMode="gray">
          <a:xfrm>
            <a:off x="468313" y="981075"/>
            <a:ext cx="3743325" cy="3168650"/>
          </a:xfrm>
          <a:prstGeom prst="roundRect">
            <a:avLst>
              <a:gd name="adj" fmla="val 4560"/>
            </a:avLst>
          </a:prstGeom>
          <a:solidFill>
            <a:srgbClr val="FFFFFF"/>
          </a:solidFill>
          <a:ln w="762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sz="1800">
              <a:solidFill>
                <a:schemeClr val="tx1"/>
              </a:solidFill>
              <a:latin typeface="Times New Roman" pitchFamily="18" charset="0"/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68313" y="981075"/>
            <a:ext cx="3671887" cy="3238500"/>
          </a:xfrm>
          <a:prstGeom prst="round2Diag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61938" indent="-261938" eaLnBrk="1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US" altLang="zh-CN" sz="1800" b="1" dirty="0">
                <a:solidFill>
                  <a:schemeClr val="tx1"/>
                </a:solidFill>
                <a:cs typeface="Arial" pitchFamily="34" charset="0"/>
              </a:rPr>
              <a:t>104 Institutes </a:t>
            </a:r>
          </a:p>
          <a:p>
            <a:pPr marL="261938" indent="-261938" eaLnBrk="1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US" altLang="zh-CN" sz="1800" b="1" dirty="0">
                <a:solidFill>
                  <a:schemeClr val="tx1"/>
                </a:solidFill>
                <a:cs typeface="Arial" pitchFamily="34" charset="0"/>
              </a:rPr>
              <a:t>12 Regional Branches</a:t>
            </a:r>
          </a:p>
          <a:p>
            <a:pPr marL="261938" indent="-261938" eaLnBrk="1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US" altLang="zh-CN" sz="1800" b="1" dirty="0">
                <a:solidFill>
                  <a:schemeClr val="tx1"/>
                </a:solidFill>
                <a:cs typeface="Arial" pitchFamily="34" charset="0"/>
              </a:rPr>
              <a:t>2+1 Universities</a:t>
            </a:r>
            <a:endParaRPr lang="zh-CN" altLang="en-US" sz="1800" b="1" dirty="0">
              <a:solidFill>
                <a:schemeClr val="tx1"/>
              </a:solidFill>
              <a:cs typeface="Arial" pitchFamily="34" charset="0"/>
              <a:sym typeface="Wingdings 3" pitchFamily="18" charset="2"/>
            </a:endParaRPr>
          </a:p>
          <a:p>
            <a:pPr marL="261938" indent="-261938" eaLnBrk="1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US" altLang="zh-CN" sz="1800" b="1" dirty="0">
                <a:solidFill>
                  <a:schemeClr val="tx1"/>
                </a:solidFill>
                <a:cs typeface="Arial" pitchFamily="34" charset="0"/>
                <a:sym typeface="Wingdings 3" pitchFamily="18" charset="2"/>
              </a:rPr>
              <a:t>89 State Key Labs</a:t>
            </a:r>
          </a:p>
          <a:p>
            <a:pPr marL="261938" indent="-261938" eaLnBrk="1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US" altLang="zh-CN" sz="1800" b="1" dirty="0">
                <a:solidFill>
                  <a:schemeClr val="tx1"/>
                </a:solidFill>
                <a:cs typeface="Arial" pitchFamily="34" charset="0"/>
                <a:sym typeface="Wingdings 3" pitchFamily="18" charset="2"/>
              </a:rPr>
              <a:t>47 National Eng. Centers</a:t>
            </a:r>
          </a:p>
          <a:p>
            <a:pPr marL="261938" indent="-261938" eaLnBrk="1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US" altLang="zh-CN" sz="1800" b="1" dirty="0">
                <a:solidFill>
                  <a:schemeClr val="tx1"/>
                </a:solidFill>
                <a:cs typeface="Arial" pitchFamily="34" charset="0"/>
                <a:sym typeface="Wingdings 3" pitchFamily="18" charset="2"/>
              </a:rPr>
              <a:t>13 Botanic Gardens</a:t>
            </a:r>
          </a:p>
          <a:p>
            <a:pPr marL="261938" indent="-261938" eaLnBrk="1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US" altLang="zh-CN" sz="1800" b="1" dirty="0">
                <a:solidFill>
                  <a:schemeClr val="tx1"/>
                </a:solidFill>
                <a:cs typeface="Arial" pitchFamily="34" charset="0"/>
                <a:sym typeface="Wingdings 3" pitchFamily="18" charset="2"/>
              </a:rPr>
              <a:t>26 Herbariums</a:t>
            </a:r>
          </a:p>
          <a:p>
            <a:pPr marL="261938" indent="-261938" eaLnBrk="1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US" altLang="zh-CN" sz="1800" b="1" dirty="0">
                <a:solidFill>
                  <a:schemeClr val="tx1"/>
                </a:solidFill>
                <a:cs typeface="Arial" pitchFamily="34" charset="0"/>
                <a:sym typeface="Wingdings 3" pitchFamily="18" charset="2"/>
              </a:rPr>
              <a:t>400+ Spin-off Companies</a:t>
            </a:r>
          </a:p>
        </p:txBody>
      </p:sp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250825" y="266700"/>
            <a:ext cx="5976938" cy="498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folHlink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60363" indent="-360363" eaLnBrk="1" hangingPunct="1">
              <a:defRPr/>
            </a:pP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Facts &amp; Figures  (as of 2013)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gray">
          <a:xfrm>
            <a:off x="468313" y="4438650"/>
            <a:ext cx="3743325" cy="2085975"/>
          </a:xfrm>
          <a:prstGeom prst="roundRect">
            <a:avLst>
              <a:gd name="adj" fmla="val 5958"/>
            </a:avLst>
          </a:prstGeom>
          <a:solidFill>
            <a:srgbClr val="FFFFFF"/>
          </a:soli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sz="1800">
              <a:solidFill>
                <a:schemeClr val="tx1"/>
              </a:solidFill>
              <a:latin typeface="Times New Roman" pitchFamily="18" charset="0"/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9224" name="Rectangle 12"/>
          <p:cNvSpPr>
            <a:spLocks noChangeArrowheads="1"/>
          </p:cNvSpPr>
          <p:nvPr/>
        </p:nvSpPr>
        <p:spPr bwMode="auto">
          <a:xfrm>
            <a:off x="611188" y="4437063"/>
            <a:ext cx="35290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US" altLang="zh-CN" sz="1800" b="1" i="1" dirty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Total staff: 64,700+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US" altLang="zh-CN" sz="1800" b="1" i="1" dirty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Graduate Students: 50,000+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US" altLang="zh-CN" sz="1800" b="1" i="1" dirty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CAS Members: 743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US" altLang="zh-CN" sz="1800" b="1" i="1" dirty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Foreign Members: 71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US" altLang="zh-CN" sz="1800" b="1" i="1" dirty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Wingdings 3" pitchFamily="18" charset="2"/>
              </a:rPr>
              <a:t>Budget : ~USD  8 Billion</a:t>
            </a:r>
          </a:p>
        </p:txBody>
      </p:sp>
      <p:pic>
        <p:nvPicPr>
          <p:cNvPr id="9225" name="Picture 2" descr="C:\Documents and Settings\oo\桌面\地图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9"/>
          <a:stretch>
            <a:fillRect/>
          </a:stretch>
        </p:blipFill>
        <p:spPr bwMode="auto">
          <a:xfrm rot="334634">
            <a:off x="4500563" y="1196975"/>
            <a:ext cx="39798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6" name="对象 1"/>
          <p:cNvGraphicFramePr>
            <a:graphicFrameLocks noChangeAspect="1"/>
          </p:cNvGraphicFramePr>
          <p:nvPr/>
        </p:nvGraphicFramePr>
        <p:xfrm>
          <a:off x="4500563" y="4508500"/>
          <a:ext cx="4248150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工作表" r:id="rId6" imgW="4864100" imgH="2159000" progId="">
                  <p:embed/>
                </p:oleObj>
              </mc:Choice>
              <mc:Fallback>
                <p:oleObj name="工作表" r:id="rId6" imgW="4864100" imgH="2159000" progId="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508500"/>
                        <a:ext cx="4248150" cy="169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7" name="图片 17" descr="CAS-ICON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-100013"/>
            <a:ext cx="1135062" cy="115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" descr="C:\Documents and Settings\oo\桌面\地图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22" t="75040"/>
          <a:stretch>
            <a:fillRect/>
          </a:stretch>
        </p:blipFill>
        <p:spPr bwMode="auto">
          <a:xfrm>
            <a:off x="7667625" y="3357563"/>
            <a:ext cx="6191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>
            <a:stCxn id="7" idx="2"/>
            <a:endCxn id="8" idx="0"/>
          </p:cNvCxnSpPr>
          <p:nvPr/>
        </p:nvCxnSpPr>
        <p:spPr>
          <a:xfrm>
            <a:off x="4535488" y="2997200"/>
            <a:ext cx="1587" cy="215900"/>
          </a:xfrm>
          <a:prstGeom prst="line">
            <a:avLst/>
          </a:prstGeom>
          <a:ln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2771775" y="3213100"/>
            <a:ext cx="3529013" cy="3240088"/>
          </a:xfrm>
          <a:prstGeom prst="roundRect">
            <a:avLst>
              <a:gd name="adj" fmla="val 4125"/>
            </a:avLst>
          </a:prstGeom>
          <a:solidFill>
            <a:srgbClr val="99CCFF">
              <a:alpha val="3411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t" hangingPunct="1">
              <a:defRPr/>
            </a:pPr>
            <a:r>
              <a:rPr lang="en-US" altLang="zh-CN" sz="1400" dirty="0">
                <a:solidFill>
                  <a:schemeClr val="tx1"/>
                </a:solidFill>
                <a:cs typeface="宋体" charset="0"/>
              </a:rPr>
              <a:t>Bureau of Frontier Sciences and Education</a:t>
            </a:r>
          </a:p>
          <a:p>
            <a:pPr eaLnBrk="1" fontAlgn="t" hangingPunct="1">
              <a:defRPr/>
            </a:pPr>
            <a:r>
              <a:rPr lang="en-US" altLang="zh-CN" sz="1400" dirty="0">
                <a:solidFill>
                  <a:schemeClr val="tx1"/>
                </a:solidFill>
                <a:cs typeface="宋体" charset="0"/>
              </a:rPr>
              <a:t>Bureau of Major R&amp;D Programs</a:t>
            </a:r>
          </a:p>
          <a:p>
            <a:pPr eaLnBrk="1" fontAlgn="t" hangingPunct="1">
              <a:defRPr/>
            </a:pPr>
            <a:r>
              <a:rPr lang="en-US" altLang="zh-CN" sz="1400" dirty="0">
                <a:solidFill>
                  <a:schemeClr val="tx1"/>
                </a:solidFill>
                <a:cs typeface="宋体" charset="0"/>
              </a:rPr>
              <a:t>Bureau of S&amp;T for Development</a:t>
            </a:r>
          </a:p>
          <a:p>
            <a:pPr eaLnBrk="1" fontAlgn="t" hangingPunct="1">
              <a:defRPr/>
            </a:pPr>
            <a:endParaRPr lang="en-US" altLang="zh-CN" sz="1400" dirty="0">
              <a:solidFill>
                <a:schemeClr val="tx1"/>
              </a:solidFill>
              <a:cs typeface="宋体" charset="0"/>
            </a:endParaRPr>
          </a:p>
          <a:p>
            <a:pPr eaLnBrk="1" fontAlgn="t" hangingPunct="1">
              <a:defRPr/>
            </a:pPr>
            <a:r>
              <a:rPr lang="en-US" altLang="zh-CN" sz="1400" dirty="0">
                <a:solidFill>
                  <a:schemeClr val="tx1"/>
                </a:solidFill>
                <a:cs typeface="宋体" charset="0"/>
              </a:rPr>
              <a:t>Office of General Affairs</a:t>
            </a:r>
          </a:p>
          <a:p>
            <a:pPr eaLnBrk="1" fontAlgn="t" hangingPunct="1">
              <a:defRPr/>
            </a:pPr>
            <a:r>
              <a:rPr lang="en-US" altLang="zh-CN" sz="1400" dirty="0">
                <a:solidFill>
                  <a:schemeClr val="tx1"/>
                </a:solidFill>
                <a:cs typeface="宋体" charset="0"/>
              </a:rPr>
              <a:t>Bureau of Academic Divisions</a:t>
            </a:r>
          </a:p>
          <a:p>
            <a:pPr eaLnBrk="1" fontAlgn="t" hangingPunct="1">
              <a:defRPr/>
            </a:pPr>
            <a:r>
              <a:rPr lang="en-US" altLang="zh-CN" sz="1400" dirty="0">
                <a:solidFill>
                  <a:schemeClr val="tx1"/>
                </a:solidFill>
                <a:cs typeface="宋体" charset="0"/>
              </a:rPr>
              <a:t>Bureau of Development Planning</a:t>
            </a:r>
          </a:p>
          <a:p>
            <a:pPr eaLnBrk="1" fontAlgn="t" hangingPunct="1">
              <a:defRPr/>
            </a:pPr>
            <a:r>
              <a:rPr lang="en-US" altLang="zh-CN" sz="1400" dirty="0">
                <a:solidFill>
                  <a:schemeClr val="tx1"/>
                </a:solidFill>
                <a:cs typeface="宋体" charset="0"/>
              </a:rPr>
              <a:t>Bureau of Infrastructure, Logistics &amp; Finance </a:t>
            </a:r>
          </a:p>
          <a:p>
            <a:pPr eaLnBrk="1" fontAlgn="t" hangingPunct="1">
              <a:defRPr/>
            </a:pPr>
            <a:r>
              <a:rPr lang="en-US" altLang="zh-CN" sz="1400" dirty="0">
                <a:solidFill>
                  <a:schemeClr val="tx1"/>
                </a:solidFill>
                <a:cs typeface="宋体" charset="0"/>
              </a:rPr>
              <a:t>Bureau of Personnel</a:t>
            </a:r>
          </a:p>
          <a:p>
            <a:pPr eaLnBrk="1" fontAlgn="t" hangingPunct="1">
              <a:defRPr/>
            </a:pPr>
            <a:r>
              <a:rPr lang="en-US" altLang="zh-CN" sz="1400" dirty="0">
                <a:solidFill>
                  <a:schemeClr val="tx1"/>
                </a:solidFill>
                <a:cs typeface="宋体" charset="0"/>
              </a:rPr>
              <a:t>Bureau of International Cooperation</a:t>
            </a:r>
          </a:p>
          <a:p>
            <a:pPr eaLnBrk="1" fontAlgn="t" hangingPunct="1">
              <a:defRPr/>
            </a:pPr>
            <a:r>
              <a:rPr lang="en-US" altLang="zh-CN" sz="1400" dirty="0">
                <a:solidFill>
                  <a:schemeClr val="tx1"/>
                </a:solidFill>
                <a:cs typeface="宋体" charset="0"/>
              </a:rPr>
              <a:t>Bureau of Science Communication</a:t>
            </a:r>
          </a:p>
          <a:p>
            <a:pPr eaLnBrk="1" fontAlgn="t" hangingPunct="1">
              <a:defRPr/>
            </a:pPr>
            <a:r>
              <a:rPr lang="en-US" altLang="zh-CN" sz="1400" dirty="0">
                <a:solidFill>
                  <a:schemeClr val="tx1"/>
                </a:solidFill>
                <a:cs typeface="宋体" charset="0"/>
              </a:rPr>
              <a:t>Bureau of Supervision and Auditing</a:t>
            </a:r>
          </a:p>
        </p:txBody>
      </p:sp>
      <p:cxnSp>
        <p:nvCxnSpPr>
          <p:cNvPr id="46" name="直接连接符 45"/>
          <p:cNvCxnSpPr>
            <a:stCxn id="13" idx="2"/>
          </p:cNvCxnSpPr>
          <p:nvPr/>
        </p:nvCxnSpPr>
        <p:spPr>
          <a:xfrm>
            <a:off x="7632700" y="1844675"/>
            <a:ext cx="0" cy="431800"/>
          </a:xfrm>
          <a:prstGeom prst="line">
            <a:avLst/>
          </a:prstGeom>
          <a:ln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图片 17" descr="CAS-IC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-100013"/>
            <a:ext cx="1135062" cy="115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2339975" y="3933825"/>
            <a:ext cx="215900" cy="0"/>
          </a:xfrm>
          <a:prstGeom prst="line">
            <a:avLst/>
          </a:prstGeom>
          <a:ln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339975" y="4581525"/>
            <a:ext cx="215900" cy="0"/>
          </a:xfrm>
          <a:prstGeom prst="line">
            <a:avLst/>
          </a:prstGeom>
          <a:ln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339975" y="5229225"/>
            <a:ext cx="215900" cy="0"/>
          </a:xfrm>
          <a:prstGeom prst="line">
            <a:avLst/>
          </a:prstGeom>
          <a:ln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339975" y="5876925"/>
            <a:ext cx="215900" cy="0"/>
          </a:xfrm>
          <a:prstGeom prst="line">
            <a:avLst/>
          </a:prstGeom>
          <a:ln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2555875" y="2708275"/>
            <a:ext cx="720725" cy="0"/>
          </a:xfrm>
          <a:prstGeom prst="line">
            <a:avLst/>
          </a:prstGeom>
          <a:ln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1" name="直接连接符 7180"/>
          <p:cNvCxnSpPr/>
          <p:nvPr/>
        </p:nvCxnSpPr>
        <p:spPr>
          <a:xfrm>
            <a:off x="5867400" y="1484313"/>
            <a:ext cx="504825" cy="0"/>
          </a:xfrm>
          <a:prstGeom prst="line">
            <a:avLst/>
          </a:prstGeom>
          <a:ln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>
            <a:off x="2555875" y="1557338"/>
            <a:ext cx="720725" cy="0"/>
          </a:xfrm>
          <a:prstGeom prst="line">
            <a:avLst/>
          </a:prstGeom>
          <a:ln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7" name="直接连接符 7196"/>
          <p:cNvCxnSpPr/>
          <p:nvPr/>
        </p:nvCxnSpPr>
        <p:spPr>
          <a:xfrm>
            <a:off x="2555875" y="1557338"/>
            <a:ext cx="0" cy="4319587"/>
          </a:xfrm>
          <a:prstGeom prst="line">
            <a:avLst/>
          </a:prstGeom>
          <a:ln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2339975" y="2205038"/>
            <a:ext cx="215900" cy="0"/>
          </a:xfrm>
          <a:prstGeom prst="line">
            <a:avLst/>
          </a:prstGeom>
          <a:ln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3203575" y="2133600"/>
            <a:ext cx="2663825" cy="863600"/>
          </a:xfrm>
          <a:prstGeom prst="roundRect">
            <a:avLst/>
          </a:prstGeom>
          <a:solidFill>
            <a:srgbClr val="99CCFF">
              <a:alpha val="3411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t" hangingPunct="1">
              <a:defRPr/>
            </a:pPr>
            <a:r>
              <a:rPr lang="en-US" altLang="zh-CN" sz="1400" dirty="0">
                <a:solidFill>
                  <a:srgbClr val="000000"/>
                </a:solidFill>
              </a:rPr>
              <a:t>Vice Presidents</a:t>
            </a:r>
          </a:p>
          <a:p>
            <a:pPr algn="ctr" eaLnBrk="1" fontAlgn="t" hangingPunct="1">
              <a:defRPr/>
            </a:pPr>
            <a:r>
              <a:rPr lang="en-US" altLang="zh-CN" sz="1400" dirty="0">
                <a:solidFill>
                  <a:srgbClr val="000000"/>
                </a:solidFill>
              </a:rPr>
              <a:t>Secretary-General </a:t>
            </a:r>
          </a:p>
          <a:p>
            <a:pPr algn="ctr" eaLnBrk="1" fontAlgn="t" hangingPunct="1">
              <a:defRPr/>
            </a:pPr>
            <a:r>
              <a:rPr lang="en-US" altLang="zh-CN" sz="1400" dirty="0">
                <a:solidFill>
                  <a:srgbClr val="000000"/>
                </a:solidFill>
              </a:rPr>
              <a:t>Deputy Secretary-Generals</a:t>
            </a:r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79388" y="3644900"/>
            <a:ext cx="2160587" cy="647700"/>
          </a:xfrm>
          <a:prstGeom prst="roundRect">
            <a:avLst/>
          </a:prstGeom>
          <a:solidFill>
            <a:srgbClr val="99CCFF">
              <a:alpha val="3411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t" hangingPunct="1">
              <a:defRPr/>
            </a:pPr>
            <a:r>
              <a:rPr lang="en-US" altLang="zh-CN" sz="1400">
                <a:solidFill>
                  <a:srgbClr val="000000"/>
                </a:solidFill>
              </a:rPr>
              <a:t>Research Institutes</a:t>
            </a:r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79388" y="4292600"/>
            <a:ext cx="2160587" cy="719138"/>
          </a:xfrm>
          <a:prstGeom prst="roundRect">
            <a:avLst/>
          </a:prstGeom>
          <a:solidFill>
            <a:srgbClr val="99CCFF">
              <a:alpha val="3411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t" hangingPunct="1">
              <a:defRPr/>
            </a:pPr>
            <a:r>
              <a:rPr lang="en-US" altLang="zh-CN" sz="1400">
                <a:solidFill>
                  <a:srgbClr val="000000"/>
                </a:solidFill>
              </a:rPr>
              <a:t>Educational Institutions</a:t>
            </a:r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79388" y="4941888"/>
            <a:ext cx="2160587" cy="717550"/>
          </a:xfrm>
          <a:prstGeom prst="roundRect">
            <a:avLst/>
          </a:prstGeom>
          <a:solidFill>
            <a:srgbClr val="99CCFF">
              <a:alpha val="3411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t" hangingPunct="1">
              <a:defRPr/>
            </a:pPr>
            <a:r>
              <a:rPr lang="en-US" altLang="zh-CN" sz="1400">
                <a:solidFill>
                  <a:srgbClr val="000000"/>
                </a:solidFill>
              </a:rPr>
              <a:t>Supporting Organizations</a:t>
            </a:r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79388" y="5589588"/>
            <a:ext cx="2160587" cy="719137"/>
          </a:xfrm>
          <a:prstGeom prst="roundRect">
            <a:avLst/>
          </a:prstGeom>
          <a:solidFill>
            <a:srgbClr val="99CCFF">
              <a:alpha val="3411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t" hangingPunct="1">
              <a:defRPr/>
            </a:pPr>
            <a:r>
              <a:rPr lang="en-US" altLang="zh-CN" sz="1400" dirty="0">
                <a:solidFill>
                  <a:srgbClr val="000000"/>
                </a:solidFill>
              </a:rPr>
              <a:t> CAS Holdings</a:t>
            </a:r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372225" y="1196975"/>
            <a:ext cx="2520950" cy="647700"/>
          </a:xfrm>
          <a:prstGeom prst="roundRect">
            <a:avLst/>
          </a:prstGeom>
          <a:solidFill>
            <a:srgbClr val="99CCFF">
              <a:alpha val="3411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t" hangingPunct="1">
              <a:defRPr/>
            </a:pPr>
            <a:r>
              <a:rPr lang="en-US" altLang="zh-CN" sz="1400" dirty="0">
                <a:solidFill>
                  <a:srgbClr val="000000"/>
                </a:solidFill>
              </a:rPr>
              <a:t>Presidium of the Academy</a:t>
            </a:r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372225" y="3213100"/>
            <a:ext cx="2555875" cy="2879725"/>
          </a:xfrm>
          <a:prstGeom prst="roundRect">
            <a:avLst>
              <a:gd name="adj" fmla="val 4860"/>
            </a:avLst>
          </a:prstGeom>
          <a:solidFill>
            <a:srgbClr val="99CCFF">
              <a:alpha val="3411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t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cs typeface="宋体" charset="0"/>
              </a:rPr>
              <a:t>Division of Mathematics and Physics</a:t>
            </a:r>
          </a:p>
          <a:p>
            <a:pPr eaLnBrk="1" fontAlgn="t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cs typeface="宋体" charset="0"/>
              </a:rPr>
              <a:t>Division of Chemistry</a:t>
            </a:r>
          </a:p>
          <a:p>
            <a:pPr eaLnBrk="1" fontAlgn="t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cs typeface="宋体" charset="0"/>
              </a:rPr>
              <a:t>Division of Life Sciences and Medicine </a:t>
            </a:r>
          </a:p>
          <a:p>
            <a:pPr eaLnBrk="1" fontAlgn="t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cs typeface="宋体" charset="0"/>
              </a:rPr>
              <a:t>Division of Earth Sciences</a:t>
            </a:r>
          </a:p>
          <a:p>
            <a:pPr eaLnBrk="1" fontAlgn="t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cs typeface="宋体" charset="0"/>
              </a:rPr>
              <a:t>Division of Information Technology Sciences </a:t>
            </a:r>
          </a:p>
          <a:p>
            <a:pPr eaLnBrk="1" fontAlgn="t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cs typeface="宋体" charset="0"/>
              </a:rPr>
              <a:t>Division of Technological Sciences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132138" y="981075"/>
            <a:ext cx="2879725" cy="935038"/>
          </a:xfrm>
          <a:prstGeom prst="roundRect">
            <a:avLst/>
          </a:prstGeom>
          <a:solidFill>
            <a:srgbClr val="99CCFF">
              <a:alpha val="3411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t" hangingPunct="1">
              <a:defRPr/>
            </a:pPr>
            <a:r>
              <a:rPr lang="en-US" altLang="zh-CN" sz="1400" dirty="0">
                <a:solidFill>
                  <a:srgbClr val="000000"/>
                </a:solidFill>
              </a:rPr>
              <a:t>President</a:t>
            </a:r>
          </a:p>
          <a:p>
            <a:pPr algn="ctr" eaLnBrk="1" fontAlgn="t" hangingPunct="1">
              <a:defRPr/>
            </a:pPr>
            <a:r>
              <a:rPr lang="en-US" altLang="zh-CN" sz="1400" dirty="0">
                <a:solidFill>
                  <a:srgbClr val="000000"/>
                </a:solidFill>
              </a:rPr>
              <a:t>( Chairman of the Presidium of the Academy)</a:t>
            </a:r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83" name="圆角矩形 82"/>
          <p:cNvSpPr/>
          <p:nvPr/>
        </p:nvSpPr>
        <p:spPr>
          <a:xfrm>
            <a:off x="6588125" y="2205038"/>
            <a:ext cx="2305050" cy="719137"/>
          </a:xfrm>
          <a:prstGeom prst="roundRect">
            <a:avLst/>
          </a:prstGeom>
          <a:solidFill>
            <a:srgbClr val="99CCFF">
              <a:alpha val="3411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t" hangingPunct="1">
              <a:defRPr/>
            </a:pPr>
            <a:r>
              <a:rPr lang="en-US" altLang="zh-CN" sz="1400" dirty="0">
                <a:solidFill>
                  <a:srgbClr val="000000"/>
                </a:solidFill>
              </a:rPr>
              <a:t>Executive Committee </a:t>
            </a:r>
          </a:p>
          <a:p>
            <a:pPr algn="ctr" eaLnBrk="1" fontAlgn="t" hangingPunct="1">
              <a:defRPr/>
            </a:pPr>
            <a:r>
              <a:rPr lang="en-US" altLang="zh-CN" sz="1400" dirty="0">
                <a:solidFill>
                  <a:srgbClr val="000000"/>
                </a:solidFill>
              </a:rPr>
              <a:t>of the Presidium</a:t>
            </a:r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250825" y="260350"/>
            <a:ext cx="3816350" cy="498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folHlink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60363" indent="-360363" eaLnBrk="1" hangingPunct="1">
              <a:defRPr/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Organizational Structure</a:t>
            </a:r>
          </a:p>
        </p:txBody>
      </p:sp>
      <p:sp>
        <p:nvSpPr>
          <p:cNvPr id="10265" name="圆角矩形 67"/>
          <p:cNvSpPr>
            <a:spLocks noChangeArrowheads="1"/>
          </p:cNvSpPr>
          <p:nvPr/>
        </p:nvSpPr>
        <p:spPr bwMode="auto">
          <a:xfrm>
            <a:off x="179388" y="908050"/>
            <a:ext cx="2305050" cy="2233613"/>
          </a:xfrm>
          <a:prstGeom prst="roundRect">
            <a:avLst>
              <a:gd name="adj" fmla="val 4861"/>
            </a:avLst>
          </a:prstGeom>
          <a:solidFill>
            <a:srgbClr val="99CCFF">
              <a:alpha val="34117"/>
            </a:srgbClr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eaLnBrk="1" fontAlgn="t" hangingPunct="1">
              <a:lnSpc>
                <a:spcPct val="115000"/>
              </a:lnSpc>
            </a:pPr>
            <a:r>
              <a:rPr lang="en-US" altLang="zh-CN" sz="1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宋体" pitchFamily="2" charset="-122"/>
              </a:rPr>
              <a:t>Adhoc</a:t>
            </a:r>
            <a:r>
              <a:rPr lang="zh-CN" altLang="en-US" sz="1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宋体" pitchFamily="2" charset="-122"/>
              </a:rPr>
              <a:t> </a:t>
            </a:r>
            <a:r>
              <a:rPr lang="en-US" altLang="zh-CN" sz="1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宋体" pitchFamily="2" charset="-122"/>
              </a:rPr>
              <a:t>Committees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宋体" pitchFamily="2" charset="-122"/>
              </a:rPr>
              <a:t>Committee for Education; Committee for Strategic Studies; 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宋体" pitchFamily="2" charset="-122"/>
              </a:rPr>
              <a:t>Committee for Academic Affairs; 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宋体" pitchFamily="2" charset="-122"/>
              </a:rPr>
              <a:t>Committee for Development Strategy</a:t>
            </a:r>
          </a:p>
        </p:txBody>
      </p:sp>
      <p:cxnSp>
        <p:nvCxnSpPr>
          <p:cNvPr id="69" name="直接连接符 68"/>
          <p:cNvCxnSpPr/>
          <p:nvPr/>
        </p:nvCxnSpPr>
        <p:spPr>
          <a:xfrm>
            <a:off x="4533900" y="1928813"/>
            <a:ext cx="1588" cy="215900"/>
          </a:xfrm>
          <a:prstGeom prst="line">
            <a:avLst/>
          </a:prstGeom>
          <a:ln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7624763" y="2924175"/>
            <a:ext cx="0" cy="504825"/>
          </a:xfrm>
          <a:prstGeom prst="line">
            <a:avLst/>
          </a:prstGeom>
          <a:ln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>
            <a:off x="4765675" y="1412875"/>
            <a:ext cx="4127500" cy="1800225"/>
          </a:xfrm>
          <a:prstGeom prst="roundRect">
            <a:avLst>
              <a:gd name="adj" fmla="val 6351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23850" y="3694113"/>
            <a:ext cx="3898900" cy="1822450"/>
          </a:xfrm>
          <a:prstGeom prst="roundRect">
            <a:avLst>
              <a:gd name="adj" fmla="val 635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786313" y="3582988"/>
            <a:ext cx="4127500" cy="1933575"/>
          </a:xfrm>
          <a:prstGeom prst="roundRect">
            <a:avLst>
              <a:gd name="adj" fmla="val 6351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23850" y="1412875"/>
            <a:ext cx="3898900" cy="1800225"/>
          </a:xfrm>
          <a:prstGeom prst="roundRect">
            <a:avLst>
              <a:gd name="adj" fmla="val 635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270" name="矩形 2"/>
          <p:cNvSpPr>
            <a:spLocks noChangeArrowheads="1"/>
          </p:cNvSpPr>
          <p:nvPr/>
        </p:nvSpPr>
        <p:spPr bwMode="auto">
          <a:xfrm>
            <a:off x="395288" y="1773238"/>
            <a:ext cx="220821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sz="1800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t>Mathematics 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sz="1800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t>Physics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sz="1800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t>Mechanics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sz="1800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t>Astronomy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sz="1800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t>Chemistry</a:t>
            </a:r>
          </a:p>
        </p:txBody>
      </p:sp>
      <p:sp>
        <p:nvSpPr>
          <p:cNvPr id="11271" name="矩形 5"/>
          <p:cNvSpPr>
            <a:spLocks noChangeArrowheads="1"/>
          </p:cNvSpPr>
          <p:nvPr/>
        </p:nvSpPr>
        <p:spPr bwMode="auto">
          <a:xfrm>
            <a:off x="395288" y="4051300"/>
            <a:ext cx="40100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sz="1800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t>Botany, zoology &amp; microbiology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sz="1800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t>Genetics, genomics, proteomics and phenomics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sz="1800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t>Biomedical sciences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sz="1800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t>Agricultural sciences</a:t>
            </a:r>
            <a:endParaRPr lang="zh-CN" altLang="en-US" sz="1800">
              <a:solidFill>
                <a:schemeClr val="tx1"/>
              </a:solidFill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11272" name="矩形 6"/>
          <p:cNvSpPr>
            <a:spLocks noChangeArrowheads="1"/>
          </p:cNvSpPr>
          <p:nvPr/>
        </p:nvSpPr>
        <p:spPr bwMode="auto">
          <a:xfrm>
            <a:off x="5721350" y="4375150"/>
            <a:ext cx="2851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sz="1800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t>Space science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sz="1800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t>Opto-electronics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sz="1800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t>Energy and materials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sz="1800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t>ICT</a:t>
            </a:r>
          </a:p>
        </p:txBody>
      </p:sp>
      <p:sp>
        <p:nvSpPr>
          <p:cNvPr id="11273" name="矩形 7"/>
          <p:cNvSpPr>
            <a:spLocks noChangeArrowheads="1"/>
          </p:cNvSpPr>
          <p:nvPr/>
        </p:nvSpPr>
        <p:spPr bwMode="auto">
          <a:xfrm>
            <a:off x="5711825" y="1773238"/>
            <a:ext cx="28606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sz="1800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t>Geology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sz="1800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t>Geography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sz="1800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t>Ecology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sz="1800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t>Oceanology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sz="1800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t>Atmospheric Sciences</a:t>
            </a:r>
          </a:p>
        </p:txBody>
      </p:sp>
      <p:sp>
        <p:nvSpPr>
          <p:cNvPr id="16" name="左右箭头 15"/>
          <p:cNvSpPr/>
          <p:nvPr/>
        </p:nvSpPr>
        <p:spPr>
          <a:xfrm>
            <a:off x="671513" y="3357563"/>
            <a:ext cx="7561262" cy="215900"/>
          </a:xfrm>
          <a:prstGeom prst="left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左右箭头 16"/>
          <p:cNvSpPr/>
          <p:nvPr/>
        </p:nvSpPr>
        <p:spPr>
          <a:xfrm rot="5400000">
            <a:off x="2400301" y="3295650"/>
            <a:ext cx="4248150" cy="193675"/>
          </a:xfrm>
          <a:prstGeom prst="left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68313" y="333375"/>
            <a:ext cx="3743325" cy="650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folHlink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60363" indent="-360363" eaLnBrk="1" hangingPunct="1">
              <a:defRPr/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Research Portfolio</a:t>
            </a:r>
          </a:p>
        </p:txBody>
      </p:sp>
      <p:sp>
        <p:nvSpPr>
          <p:cNvPr id="11277" name="TextBox 18"/>
          <p:cNvSpPr txBox="1">
            <a:spLocks noChangeArrowheads="1"/>
          </p:cNvSpPr>
          <p:nvPr/>
        </p:nvSpPr>
        <p:spPr bwMode="auto">
          <a:xfrm>
            <a:off x="611188" y="1412875"/>
            <a:ext cx="249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t>Physical Sciences</a:t>
            </a:r>
            <a:endParaRPr lang="zh-CN" altLang="en-US" b="1">
              <a:solidFill>
                <a:schemeClr val="tx1"/>
              </a:solidFill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11278" name="TextBox 19"/>
          <p:cNvSpPr txBox="1">
            <a:spLocks noChangeArrowheads="1"/>
          </p:cNvSpPr>
          <p:nvPr/>
        </p:nvSpPr>
        <p:spPr bwMode="auto">
          <a:xfrm>
            <a:off x="4716463" y="1435100"/>
            <a:ext cx="4103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t>Earth and Envir. Sciences</a:t>
            </a:r>
            <a:endParaRPr lang="zh-CN" altLang="en-US" b="1">
              <a:solidFill>
                <a:schemeClr val="tx1"/>
              </a:solidFill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11279" name="TextBox 20"/>
          <p:cNvSpPr txBox="1">
            <a:spLocks noChangeArrowheads="1"/>
          </p:cNvSpPr>
          <p:nvPr/>
        </p:nvSpPr>
        <p:spPr bwMode="auto">
          <a:xfrm>
            <a:off x="611188" y="3679825"/>
            <a:ext cx="215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t>Life Sciences</a:t>
            </a:r>
            <a:endParaRPr lang="zh-CN" altLang="en-US" b="1">
              <a:solidFill>
                <a:schemeClr val="tx1"/>
              </a:solidFill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11280" name="TextBox 21"/>
          <p:cNvSpPr txBox="1">
            <a:spLocks noChangeArrowheads="1"/>
          </p:cNvSpPr>
          <p:nvPr/>
        </p:nvSpPr>
        <p:spPr bwMode="auto">
          <a:xfrm>
            <a:off x="5640388" y="3667125"/>
            <a:ext cx="3324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t>Engineering and Technological Sciences </a:t>
            </a:r>
            <a:endParaRPr lang="zh-CN" altLang="en-US" b="1">
              <a:solidFill>
                <a:schemeClr val="tx1"/>
              </a:solidFill>
              <a:ea typeface="MS PGothic" pitchFamily="34" charset="-128"/>
              <a:cs typeface="宋体" pitchFamily="2" charset="-122"/>
            </a:endParaRPr>
          </a:p>
        </p:txBody>
      </p:sp>
      <p:pic>
        <p:nvPicPr>
          <p:cNvPr id="11281" name="图片 17" descr="CAS-IC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-100013"/>
            <a:ext cx="1135062" cy="115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2" descr="C:\Documents and Settings\cas\桌面\300000763638132378129791456_9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636838"/>
            <a:ext cx="8921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4" descr="C:\Documents and Settings\cas\桌面\10535805_094042498137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573017"/>
            <a:ext cx="88741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5" descr="C:\Documents and Settings\cas\桌面\012000000128811193536343429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36838"/>
            <a:ext cx="93186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6" descr="C:\Documents and Settings\cas\桌面\19300001264007130741619206048_9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3" b="13414"/>
          <a:stretch>
            <a:fillRect/>
          </a:stretch>
        </p:blipFill>
        <p:spPr bwMode="auto">
          <a:xfrm>
            <a:off x="4644008" y="3579738"/>
            <a:ext cx="93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6" name="圆角矩形 1"/>
          <p:cNvSpPr>
            <a:spLocks noChangeArrowheads="1"/>
          </p:cNvSpPr>
          <p:nvPr/>
        </p:nvSpPr>
        <p:spPr bwMode="auto">
          <a:xfrm>
            <a:off x="250825" y="5661868"/>
            <a:ext cx="8713788" cy="10795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11287" name="TextBox 2"/>
          <p:cNvSpPr txBox="1">
            <a:spLocks noChangeArrowheads="1"/>
          </p:cNvSpPr>
          <p:nvPr/>
        </p:nvSpPr>
        <p:spPr bwMode="auto">
          <a:xfrm>
            <a:off x="251520" y="5775027"/>
            <a:ext cx="86407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0488" indent="-90488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 Great emphasis on interdisciplinary </a:t>
            </a:r>
            <a:r>
              <a:rPr lang="en-US" altLang="zh-CN" sz="2400" b="1" dirty="0">
                <a:solidFill>
                  <a:schemeClr val="bg1"/>
                </a:solidFill>
                <a:ea typeface="MS PGothic" pitchFamily="34" charset="-128"/>
                <a:cs typeface="宋体" pitchFamily="2" charset="-122"/>
              </a:rPr>
              <a:t>efforts to advance science and technology and tackle major S&amp;T challenges</a:t>
            </a:r>
            <a:endParaRPr lang="zh-CN" altLang="en-US" sz="2400" b="1" dirty="0">
              <a:solidFill>
                <a:schemeClr val="bg1"/>
              </a:solidFill>
              <a:ea typeface="MS PGothic" pitchFamily="34" charset="-128"/>
              <a:cs typeface="宋体" pitchFamily="2" charset="-122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cas\桌面\W0201004095302889197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796880"/>
            <a:ext cx="174783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C:\Documents and Settings\cas\桌面\1_020210_1_l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4817517"/>
            <a:ext cx="177323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/>
          <p:cNvSpPr>
            <a:spLocks noChangeArrowheads="1"/>
          </p:cNvSpPr>
          <p:nvPr/>
        </p:nvSpPr>
        <p:spPr bwMode="auto">
          <a:xfrm>
            <a:off x="323850" y="1556792"/>
            <a:ext cx="8424863" cy="1516063"/>
          </a:xfrm>
          <a:prstGeom prst="roundRect">
            <a:avLst>
              <a:gd name="adj" fmla="val 9292"/>
            </a:avLst>
          </a:prstGeom>
          <a:noFill/>
          <a:ln>
            <a:noFill/>
          </a:ln>
          <a:effectLst>
            <a:outerShdw blurRad="63500" dist="12700" dir="5280058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75000"/>
              <a:buFont typeface="Wingdings" charset="0"/>
              <a:buChar char="l"/>
              <a:defRPr/>
            </a:pPr>
            <a:r>
              <a:rPr lang="en-US" altLang="zh-CN" b="1" dirty="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rPr>
              <a:t>CAS operates over </a:t>
            </a:r>
            <a:r>
              <a:rPr lang="en-US" altLang="zh-CN" b="1" dirty="0">
                <a:solidFill>
                  <a:srgbClr val="C00000"/>
                </a:solidFill>
                <a:latin typeface="Calibri" charset="0"/>
                <a:ea typeface="宋体" charset="0"/>
                <a:cs typeface="宋体" charset="0"/>
              </a:rPr>
              <a:t>85% </a:t>
            </a:r>
            <a:r>
              <a:rPr lang="en-US" altLang="zh-CN" b="1" dirty="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rPr>
              <a:t>of the large-scale science facilities in China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75000"/>
              <a:buFont typeface="Wingdings" charset="0"/>
              <a:buChar char="l"/>
              <a:defRPr/>
            </a:pPr>
            <a:r>
              <a:rPr lang="en-US" altLang="zh-CN" b="1" dirty="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rPr>
              <a:t>&gt; 20 such facilities either in operation or in planning/construction phase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75000"/>
              <a:buFont typeface="Wingdings" charset="0"/>
              <a:buChar char="l"/>
              <a:defRPr/>
            </a:pPr>
            <a:r>
              <a:rPr lang="en-US" altLang="zh-CN" b="1" dirty="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rPr>
              <a:t>Cover various fields, such as particle physics, astronomy, synchrotron radiation, nuclear fusion and oceanography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95288" y="404813"/>
            <a:ext cx="3960812" cy="650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folHlink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60363" indent="-360363" eaLnBrk="1" hangingPunct="1">
              <a:defRPr/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Mega-science Facilities</a:t>
            </a:r>
          </a:p>
        </p:txBody>
      </p:sp>
      <p:pic>
        <p:nvPicPr>
          <p:cNvPr id="12294" name="Picture 2" descr="C:\Documents and Settings\cas\桌面\w_092421_9153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r="8269" b="6500"/>
          <a:stretch>
            <a:fillRect/>
          </a:stretch>
        </p:blipFill>
        <p:spPr bwMode="auto">
          <a:xfrm>
            <a:off x="1057275" y="3428455"/>
            <a:ext cx="1751013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" descr="C:\Documents and Settings\cas\桌面\W02011082440612218823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"/>
          <a:stretch>
            <a:fillRect/>
          </a:stretch>
        </p:blipFill>
        <p:spPr bwMode="auto">
          <a:xfrm>
            <a:off x="2813050" y="3428455"/>
            <a:ext cx="1743075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C:\Documents and Settings\cas\桌面\201006231109230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/>
          <a:stretch>
            <a:fillRect/>
          </a:stretch>
        </p:blipFill>
        <p:spPr bwMode="auto">
          <a:xfrm>
            <a:off x="4510088" y="3428455"/>
            <a:ext cx="1725612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C:\Documents and Settings\cas\桌面\W02013040136767564633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3428455"/>
            <a:ext cx="1773238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6" descr="C:\Documents and Settings\cas\桌面\xin_310902091244453234881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817517"/>
            <a:ext cx="17653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7" descr="C:\Documents and Settings\cas\桌面\14353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4817517"/>
            <a:ext cx="174783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Box 1"/>
          <p:cNvSpPr txBox="1">
            <a:spLocks noChangeArrowheads="1"/>
          </p:cNvSpPr>
          <p:nvPr/>
        </p:nvSpPr>
        <p:spPr bwMode="auto">
          <a:xfrm>
            <a:off x="1430338" y="4414292"/>
            <a:ext cx="1047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800" b="1">
                <a:solidFill>
                  <a:srgbClr val="FFFF00"/>
                </a:solidFill>
                <a:ea typeface="MS PGothic" pitchFamily="34" charset="-128"/>
                <a:cs typeface="宋体" pitchFamily="2" charset="-122"/>
              </a:rPr>
              <a:t>EAST</a:t>
            </a:r>
          </a:p>
        </p:txBody>
      </p:sp>
      <p:sp>
        <p:nvSpPr>
          <p:cNvPr id="12301" name="TextBox 2"/>
          <p:cNvSpPr txBox="1">
            <a:spLocks noChangeArrowheads="1"/>
          </p:cNvSpPr>
          <p:nvPr/>
        </p:nvSpPr>
        <p:spPr bwMode="auto">
          <a:xfrm>
            <a:off x="3246438" y="4414292"/>
            <a:ext cx="1119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800" b="1">
                <a:solidFill>
                  <a:srgbClr val="FFFF00"/>
                </a:solidFill>
                <a:ea typeface="MS PGothic" pitchFamily="34" charset="-128"/>
                <a:cs typeface="宋体" pitchFamily="2" charset="-122"/>
              </a:rPr>
              <a:t>SSRF</a:t>
            </a:r>
            <a:endParaRPr lang="zh-CN" altLang="en-US" sz="1800" b="1">
              <a:solidFill>
                <a:srgbClr val="FFFF00"/>
              </a:solidFill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12302" name="TextBox 3"/>
          <p:cNvSpPr txBox="1">
            <a:spLocks noChangeArrowheads="1"/>
          </p:cNvSpPr>
          <p:nvPr/>
        </p:nvSpPr>
        <p:spPr bwMode="auto">
          <a:xfrm>
            <a:off x="4835525" y="4414292"/>
            <a:ext cx="1397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800" b="1">
                <a:solidFill>
                  <a:srgbClr val="FFFF00"/>
                </a:solidFill>
                <a:ea typeface="MS PGothic" pitchFamily="34" charset="-128"/>
                <a:cs typeface="宋体" pitchFamily="2" charset="-122"/>
              </a:rPr>
              <a:t>LAMOST</a:t>
            </a:r>
            <a:endParaRPr lang="zh-CN" altLang="en-US" sz="1800" b="1">
              <a:solidFill>
                <a:srgbClr val="FFFF00"/>
              </a:solidFill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12303" name="TextBox 4"/>
          <p:cNvSpPr txBox="1">
            <a:spLocks noChangeArrowheads="1"/>
          </p:cNvSpPr>
          <p:nvPr/>
        </p:nvSpPr>
        <p:spPr bwMode="auto">
          <a:xfrm>
            <a:off x="6721475" y="4414292"/>
            <a:ext cx="908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800" b="1">
                <a:solidFill>
                  <a:srgbClr val="FFFF00"/>
                </a:solidFill>
                <a:ea typeface="MS PGothic" pitchFamily="34" charset="-128"/>
                <a:cs typeface="宋体" pitchFamily="2" charset="-122"/>
              </a:rPr>
              <a:t>FAST</a:t>
            </a:r>
            <a:endParaRPr lang="zh-CN" altLang="en-US" sz="1800" b="1">
              <a:solidFill>
                <a:srgbClr val="FFFF00"/>
              </a:solidFill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12304" name="TextBox 5"/>
          <p:cNvSpPr txBox="1">
            <a:spLocks noChangeArrowheads="1"/>
          </p:cNvSpPr>
          <p:nvPr/>
        </p:nvSpPr>
        <p:spPr bwMode="auto">
          <a:xfrm>
            <a:off x="971550" y="5647780"/>
            <a:ext cx="1443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en-US" altLang="zh-CN" sz="1800" b="1">
                <a:solidFill>
                  <a:srgbClr val="FFFF00"/>
                </a:solidFill>
                <a:ea typeface="MS PGothic" pitchFamily="34" charset="-128"/>
                <a:cs typeface="宋体" pitchFamily="2" charset="-122"/>
              </a:rPr>
              <a:t>BEPC</a:t>
            </a:r>
            <a:r>
              <a:rPr lang="en-US" altLang="zh-CN" sz="1800" b="1">
                <a:solidFill>
                  <a:srgbClr val="FFFF00"/>
                </a:solidFill>
                <a:latin typeface="隶书" pitchFamily="49" charset="-122"/>
                <a:ea typeface="隶书" pitchFamily="49" charset="-122"/>
                <a:cs typeface="宋体" pitchFamily="2" charset="-122"/>
              </a:rPr>
              <a:t>Ⅱ</a:t>
            </a:r>
            <a:endParaRPr lang="zh-CN" altLang="en-US" sz="1800" b="1">
              <a:solidFill>
                <a:srgbClr val="FFFF00"/>
              </a:solidFill>
              <a:ea typeface="隶书" pitchFamily="49" charset="-122"/>
              <a:cs typeface="宋体" pitchFamily="2" charset="-122"/>
            </a:endParaRPr>
          </a:p>
        </p:txBody>
      </p:sp>
      <p:sp>
        <p:nvSpPr>
          <p:cNvPr id="12305" name="矩形 6"/>
          <p:cNvSpPr>
            <a:spLocks noChangeArrowheads="1"/>
          </p:cNvSpPr>
          <p:nvPr/>
        </p:nvSpPr>
        <p:spPr bwMode="auto">
          <a:xfrm>
            <a:off x="2843213" y="5723980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800" b="1">
                <a:solidFill>
                  <a:srgbClr val="FFFF00"/>
                </a:solidFill>
                <a:ea typeface="MS PGothic" pitchFamily="34" charset="-128"/>
                <a:cs typeface="宋体" pitchFamily="2" charset="-122"/>
              </a:rPr>
              <a:t>HIRFL-CSR</a:t>
            </a:r>
            <a:endParaRPr lang="zh-CN" altLang="en-US" sz="1800" b="1">
              <a:solidFill>
                <a:srgbClr val="FFFF00"/>
              </a:solidFill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12306" name="TextBox 7"/>
          <p:cNvSpPr txBox="1">
            <a:spLocks noChangeArrowheads="1"/>
          </p:cNvSpPr>
          <p:nvPr/>
        </p:nvSpPr>
        <p:spPr bwMode="auto">
          <a:xfrm>
            <a:off x="4356100" y="5647780"/>
            <a:ext cx="215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800" b="1">
                <a:solidFill>
                  <a:srgbClr val="FFFF00"/>
                </a:solidFill>
                <a:ea typeface="MS PGothic" pitchFamily="34" charset="-128"/>
                <a:cs typeface="宋体" pitchFamily="2" charset="-122"/>
              </a:rPr>
              <a:t>Germplasm bank </a:t>
            </a:r>
            <a:endParaRPr lang="zh-CN" altLang="en-US" sz="1800" b="1">
              <a:solidFill>
                <a:srgbClr val="FFFF00"/>
              </a:solidFill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12307" name="TextBox 8"/>
          <p:cNvSpPr txBox="1">
            <a:spLocks noChangeArrowheads="1"/>
          </p:cNvSpPr>
          <p:nvPr/>
        </p:nvSpPr>
        <p:spPr bwMode="auto">
          <a:xfrm>
            <a:off x="6516688" y="5663655"/>
            <a:ext cx="136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800" b="1">
                <a:solidFill>
                  <a:srgbClr val="FFFF00"/>
                </a:solidFill>
                <a:ea typeface="MS PGothic" pitchFamily="34" charset="-128"/>
                <a:cs typeface="Arial" pitchFamily="34" charset="0"/>
              </a:rPr>
              <a:t>ShiyanⅠ</a:t>
            </a:r>
            <a:endParaRPr lang="zh-CN" altLang="en-US" sz="1800" b="1">
              <a:solidFill>
                <a:srgbClr val="FFFF00"/>
              </a:solidFill>
              <a:ea typeface="隶书" pitchFamily="49" charset="-122"/>
              <a:cs typeface="Arial" pitchFamily="34" charset="0"/>
            </a:endParaRPr>
          </a:p>
        </p:txBody>
      </p:sp>
      <p:pic>
        <p:nvPicPr>
          <p:cNvPr id="12308" name="图片 17" descr="CAS-ICON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-100013"/>
            <a:ext cx="1135062" cy="115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9750" y="333375"/>
            <a:ext cx="4032250" cy="650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folHlink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60363" indent="-360363" eaLnBrk="1" hangingPunct="1">
              <a:defRPr/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R&amp;D Highlights  </a:t>
            </a:r>
          </a:p>
        </p:txBody>
      </p:sp>
      <p:sp>
        <p:nvSpPr>
          <p:cNvPr id="13315" name="矩形 4"/>
          <p:cNvSpPr>
            <a:spLocks noChangeArrowheads="1"/>
          </p:cNvSpPr>
          <p:nvPr/>
        </p:nvSpPr>
        <p:spPr bwMode="auto">
          <a:xfrm>
            <a:off x="0" y="4603750"/>
            <a:ext cx="42116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80975" indent="-180975" eaLnBrk="1" hangingPunct="1">
              <a:buClr>
                <a:srgbClr val="FFC000"/>
              </a:buClr>
            </a:pPr>
            <a:r>
              <a:rPr lang="en-US" altLang="zh-CN" b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Historic breakthroughs:</a:t>
            </a:r>
          </a:p>
          <a:p>
            <a:pPr marL="180975" indent="-180975" eaLnBrk="1" hangingPunct="1">
              <a:buClr>
                <a:srgbClr val="FFC000"/>
              </a:buClr>
              <a:buSzPct val="75000"/>
              <a:buFont typeface="Wingdings" pitchFamily="2" charset="2"/>
              <a:buChar char="l"/>
            </a:pPr>
            <a:r>
              <a:rPr lang="en-US" altLang="zh-CN" b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Artificial synthesis of bovine insulin</a:t>
            </a:r>
          </a:p>
          <a:p>
            <a:pPr marL="180975" indent="-180975" eaLnBrk="1" hangingPunct="1">
              <a:buClr>
                <a:srgbClr val="FFC000"/>
              </a:buClr>
              <a:buSzPct val="75000"/>
              <a:buFont typeface="Wingdings" pitchFamily="2" charset="2"/>
              <a:buChar char="l"/>
            </a:pPr>
            <a:r>
              <a:rPr lang="en-US" altLang="zh-CN" b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A mathematical proof of </a:t>
            </a:r>
            <a:r>
              <a:rPr lang="en-US" altLang="zh-CN" b="1" dirty="0" err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Goldbach</a:t>
            </a:r>
            <a:r>
              <a:rPr lang="en-US" altLang="zh-CN" b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  conjecture</a:t>
            </a:r>
          </a:p>
          <a:p>
            <a:pPr marL="180975" indent="-180975" eaLnBrk="1" hangingPunct="1">
              <a:buClr>
                <a:srgbClr val="FFC000"/>
              </a:buClr>
              <a:buSzPct val="75000"/>
              <a:buFont typeface="Wingdings" pitchFamily="2" charset="2"/>
              <a:buChar char="l"/>
            </a:pPr>
            <a:r>
              <a:rPr lang="en-US" altLang="zh-CN" b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1% of human genome sequencing</a:t>
            </a:r>
          </a:p>
        </p:txBody>
      </p:sp>
      <p:pic>
        <p:nvPicPr>
          <p:cNvPr id="6" name="Picture 2" descr="C:\Documents and Settings\oo\桌面\859169.jpg"/>
          <p:cNvPicPr>
            <a:picLocks noChangeAspect="1" noChangeArrowheads="1"/>
          </p:cNvPicPr>
          <p:nvPr/>
        </p:nvPicPr>
        <p:blipFill>
          <a:blip r:embed="rId2"/>
          <a:srcRect r="4671"/>
          <a:stretch>
            <a:fillRect/>
          </a:stretch>
        </p:blipFill>
        <p:spPr bwMode="auto">
          <a:xfrm>
            <a:off x="3419475" y="3357563"/>
            <a:ext cx="1400175" cy="8397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oo\桌面\000340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3376613"/>
            <a:ext cx="1400175" cy="8493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oo\桌面\200909180906088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9063" y="3357563"/>
            <a:ext cx="1406525" cy="8524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Documents and Settings\cas\桌面\W0200908245414026117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2775" y="1335088"/>
            <a:ext cx="1211263" cy="7921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Documents and Settings\cas\桌面\688px-Goldbach_partitions_of_the_even_integers_from_4_to_50_rev4b_svg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907"/>
          <a:stretch>
            <a:fillRect/>
          </a:stretch>
        </p:blipFill>
        <p:spPr bwMode="auto">
          <a:xfrm>
            <a:off x="3194050" y="1052513"/>
            <a:ext cx="1335088" cy="8509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Documents and Settings\cas\桌面\W02009082433057704349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8625" y="1844675"/>
            <a:ext cx="855663" cy="12096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Documents and Settings\cas\桌面\5fdf8db1cb134954f50a7940564e9258d1094afa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80" r="20702"/>
          <a:stretch>
            <a:fillRect/>
          </a:stretch>
        </p:blipFill>
        <p:spPr bwMode="auto">
          <a:xfrm>
            <a:off x="4140200" y="2205038"/>
            <a:ext cx="1295400" cy="7889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Documents and Settings\cas\桌面\465365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6125" y="2411413"/>
            <a:ext cx="1266825" cy="7699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:\Documents and Settings\cas\桌面\xin_51010327095584311003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25725" y="2435225"/>
            <a:ext cx="1003300" cy="7524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C:\Documents and Settings\cas\桌面\0130000016548812427108124985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79538" y="3348038"/>
            <a:ext cx="1109662" cy="8699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C:\Documents and Settings\cas\桌面\14feb5e4f59b10c390af0b.jpg"/>
          <p:cNvPicPr>
            <a:picLocks noChangeAspect="1" noChangeArrowheads="1"/>
          </p:cNvPicPr>
          <p:nvPr/>
        </p:nvPicPr>
        <p:blipFill>
          <a:blip r:embed="rId12"/>
          <a:srcRect l="4817" t="7162" r="4958"/>
          <a:stretch>
            <a:fillRect/>
          </a:stretch>
        </p:blipFill>
        <p:spPr bwMode="auto">
          <a:xfrm>
            <a:off x="7092950" y="2152650"/>
            <a:ext cx="1198563" cy="8651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矩形 19"/>
          <p:cNvSpPr>
            <a:spLocks noChangeArrowheads="1"/>
          </p:cNvSpPr>
          <p:nvPr/>
        </p:nvSpPr>
        <p:spPr bwMode="auto">
          <a:xfrm>
            <a:off x="4211638" y="4652963"/>
            <a:ext cx="51133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FFC000"/>
              </a:buClr>
            </a:pPr>
            <a:r>
              <a:rPr lang="en-US" altLang="zh-CN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Recent highlights :</a:t>
            </a:r>
          </a:p>
          <a:p>
            <a:pPr eaLnBrk="1" hangingPunct="1">
              <a:buClr>
                <a:srgbClr val="FFC000"/>
              </a:buClr>
              <a:buSzPct val="75000"/>
              <a:buFont typeface="Wingdings" pitchFamily="2" charset="2"/>
              <a:buChar char="l"/>
            </a:pPr>
            <a:r>
              <a:rPr lang="en-US" altLang="zh-CN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 Quantum communication</a:t>
            </a:r>
          </a:p>
          <a:p>
            <a:pPr eaLnBrk="1" hangingPunct="1">
              <a:buClr>
                <a:srgbClr val="FFC000"/>
              </a:buClr>
              <a:buSzPct val="75000"/>
              <a:buFont typeface="Wingdings" pitchFamily="2" charset="2"/>
              <a:buChar char="l"/>
            </a:pPr>
            <a:r>
              <a:rPr lang="en-US" altLang="zh-CN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 Deep-sea submersible </a:t>
            </a:r>
            <a:r>
              <a:rPr lang="en-US" altLang="zh-CN" b="1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Jiaolong</a:t>
            </a:r>
          </a:p>
          <a:p>
            <a:pPr eaLnBrk="1" hangingPunct="1">
              <a:buClr>
                <a:srgbClr val="FFC000"/>
              </a:buClr>
              <a:buSzPct val="75000"/>
              <a:buFont typeface="Wingdings" pitchFamily="2" charset="2"/>
              <a:buChar char="l"/>
            </a:pPr>
            <a:r>
              <a:rPr lang="en-US" altLang="zh-CN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 Qinghai-Tibet railway construction   </a:t>
            </a:r>
          </a:p>
          <a:p>
            <a:pPr eaLnBrk="1" hangingPunct="1">
              <a:buClr>
                <a:srgbClr val="FFC000"/>
              </a:buClr>
              <a:buSzPct val="75000"/>
              <a:buFont typeface="Wingdings" pitchFamily="2" charset="2"/>
              <a:buChar char="l"/>
            </a:pPr>
            <a:r>
              <a:rPr lang="en-US" altLang="zh-CN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 Discovery of new neutrino oscillation </a:t>
            </a:r>
          </a:p>
          <a:p>
            <a:pPr eaLnBrk="1" hangingPunct="1">
              <a:buClr>
                <a:srgbClr val="FFC000"/>
              </a:buClr>
              <a:buSzPct val="75000"/>
              <a:buFont typeface="Wingdings" pitchFamily="2" charset="2"/>
              <a:buChar char="l"/>
            </a:pPr>
            <a:r>
              <a:rPr lang="en-US" altLang="zh-CN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 90% of payloads on manned space missions</a:t>
            </a:r>
          </a:p>
        </p:txBody>
      </p:sp>
      <p:pic>
        <p:nvPicPr>
          <p:cNvPr id="13328" name="图片 17" descr="CAS-ICON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-100013"/>
            <a:ext cx="1135062" cy="115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591"/>
          <p:cNvSpPr>
            <a:spLocks/>
          </p:cNvSpPr>
          <p:nvPr/>
        </p:nvSpPr>
        <p:spPr bwMode="auto">
          <a:xfrm flipH="1">
            <a:off x="6300788" y="1484461"/>
            <a:ext cx="1968500" cy="2520950"/>
          </a:xfrm>
          <a:custGeom>
            <a:avLst/>
            <a:gdLst>
              <a:gd name="T0" fmla="*/ 0 w 1134"/>
              <a:gd name="T1" fmla="*/ 0 h 1950"/>
              <a:gd name="T2" fmla="*/ 0 w 1134"/>
              <a:gd name="T3" fmla="*/ 2147483647 h 1950"/>
              <a:gd name="T4" fmla="*/ 2147483647 w 1134"/>
              <a:gd name="T5" fmla="*/ 2147483647 h 1950"/>
              <a:gd name="T6" fmla="*/ 2147483647 w 1134"/>
              <a:gd name="T7" fmla="*/ 2147483647 h 1950"/>
              <a:gd name="T8" fmla="*/ 0 w 1134"/>
              <a:gd name="T9" fmla="*/ 0 h 19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4"/>
              <a:gd name="T16" fmla="*/ 0 h 1950"/>
              <a:gd name="T17" fmla="*/ 1134 w 1134"/>
              <a:gd name="T18" fmla="*/ 1950 h 19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4" h="1950">
                <a:moveTo>
                  <a:pt x="0" y="0"/>
                </a:moveTo>
                <a:lnTo>
                  <a:pt x="0" y="1950"/>
                </a:lnTo>
                <a:lnTo>
                  <a:pt x="1134" y="1814"/>
                </a:lnTo>
                <a:lnTo>
                  <a:pt x="1134" y="136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 w="12700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wrap="none" lIns="87313" tIns="44450" rIns="87313" bIns="44450" anchor="ctr"/>
          <a:lstStyle/>
          <a:p>
            <a:endParaRPr lang="zh-CN" altLang="en-US"/>
          </a:p>
        </p:txBody>
      </p:sp>
      <p:sp>
        <p:nvSpPr>
          <p:cNvPr id="16387" name="Freeform 592"/>
          <p:cNvSpPr>
            <a:spLocks/>
          </p:cNvSpPr>
          <p:nvPr/>
        </p:nvSpPr>
        <p:spPr bwMode="auto">
          <a:xfrm>
            <a:off x="900113" y="1484461"/>
            <a:ext cx="1968500" cy="2520950"/>
          </a:xfrm>
          <a:custGeom>
            <a:avLst/>
            <a:gdLst>
              <a:gd name="T0" fmla="*/ 0 w 1134"/>
              <a:gd name="T1" fmla="*/ 0 h 1950"/>
              <a:gd name="T2" fmla="*/ 0 w 1134"/>
              <a:gd name="T3" fmla="*/ 2147483647 h 1950"/>
              <a:gd name="T4" fmla="*/ 2147483647 w 1134"/>
              <a:gd name="T5" fmla="*/ 2147483647 h 1950"/>
              <a:gd name="T6" fmla="*/ 2147483647 w 1134"/>
              <a:gd name="T7" fmla="*/ 2147483647 h 1950"/>
              <a:gd name="T8" fmla="*/ 0 w 1134"/>
              <a:gd name="T9" fmla="*/ 0 h 19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4"/>
              <a:gd name="T16" fmla="*/ 0 h 1950"/>
              <a:gd name="T17" fmla="*/ 1134 w 1134"/>
              <a:gd name="T18" fmla="*/ 1950 h 19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4" h="1950">
                <a:moveTo>
                  <a:pt x="0" y="0"/>
                </a:moveTo>
                <a:lnTo>
                  <a:pt x="0" y="1950"/>
                </a:lnTo>
                <a:lnTo>
                  <a:pt x="1134" y="1814"/>
                </a:lnTo>
                <a:lnTo>
                  <a:pt x="1134" y="136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 w="12700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wrap="none" lIns="87313" tIns="44450" rIns="87313" bIns="44450" anchor="ctr"/>
          <a:lstStyle/>
          <a:p>
            <a:endParaRPr lang="zh-CN" altLang="en-US"/>
          </a:p>
        </p:txBody>
      </p:sp>
      <p:sp>
        <p:nvSpPr>
          <p:cNvPr id="16388" name="Freeform 593"/>
          <p:cNvSpPr>
            <a:spLocks/>
          </p:cNvSpPr>
          <p:nvPr/>
        </p:nvSpPr>
        <p:spPr bwMode="auto">
          <a:xfrm flipH="1">
            <a:off x="4584700" y="1484461"/>
            <a:ext cx="1884363" cy="2520950"/>
          </a:xfrm>
          <a:custGeom>
            <a:avLst/>
            <a:gdLst>
              <a:gd name="T0" fmla="*/ 0 w 1134"/>
              <a:gd name="T1" fmla="*/ 0 h 1950"/>
              <a:gd name="T2" fmla="*/ 0 w 1134"/>
              <a:gd name="T3" fmla="*/ 2147483647 h 1950"/>
              <a:gd name="T4" fmla="*/ 2147483647 w 1134"/>
              <a:gd name="T5" fmla="*/ 2147483647 h 1950"/>
              <a:gd name="T6" fmla="*/ 2147483647 w 1134"/>
              <a:gd name="T7" fmla="*/ 2147483647 h 1950"/>
              <a:gd name="T8" fmla="*/ 0 w 1134"/>
              <a:gd name="T9" fmla="*/ 0 h 19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4"/>
              <a:gd name="T16" fmla="*/ 0 h 1950"/>
              <a:gd name="T17" fmla="*/ 1134 w 1134"/>
              <a:gd name="T18" fmla="*/ 1950 h 19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4" h="1950">
                <a:moveTo>
                  <a:pt x="0" y="0"/>
                </a:moveTo>
                <a:lnTo>
                  <a:pt x="0" y="1950"/>
                </a:lnTo>
                <a:lnTo>
                  <a:pt x="1134" y="1814"/>
                </a:lnTo>
                <a:lnTo>
                  <a:pt x="1134" y="136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 w="12700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wrap="none" lIns="87313" tIns="44450" rIns="87313" bIns="44450" anchor="ctr"/>
          <a:lstStyle/>
          <a:p>
            <a:endParaRPr lang="zh-CN" altLang="en-US"/>
          </a:p>
        </p:txBody>
      </p:sp>
      <p:sp>
        <p:nvSpPr>
          <p:cNvPr id="16389" name="Freeform 594"/>
          <p:cNvSpPr>
            <a:spLocks/>
          </p:cNvSpPr>
          <p:nvPr/>
        </p:nvSpPr>
        <p:spPr bwMode="auto">
          <a:xfrm>
            <a:off x="2700338" y="1484461"/>
            <a:ext cx="1884362" cy="2520950"/>
          </a:xfrm>
          <a:custGeom>
            <a:avLst/>
            <a:gdLst>
              <a:gd name="T0" fmla="*/ 0 w 1134"/>
              <a:gd name="T1" fmla="*/ 0 h 1950"/>
              <a:gd name="T2" fmla="*/ 0 w 1134"/>
              <a:gd name="T3" fmla="*/ 2147483647 h 1950"/>
              <a:gd name="T4" fmla="*/ 2147483647 w 1134"/>
              <a:gd name="T5" fmla="*/ 2147483647 h 1950"/>
              <a:gd name="T6" fmla="*/ 2147483647 w 1134"/>
              <a:gd name="T7" fmla="*/ 2147483647 h 1950"/>
              <a:gd name="T8" fmla="*/ 0 w 1134"/>
              <a:gd name="T9" fmla="*/ 0 h 19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4"/>
              <a:gd name="T16" fmla="*/ 0 h 1950"/>
              <a:gd name="T17" fmla="*/ 1134 w 1134"/>
              <a:gd name="T18" fmla="*/ 1950 h 19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4" h="1950">
                <a:moveTo>
                  <a:pt x="0" y="0"/>
                </a:moveTo>
                <a:lnTo>
                  <a:pt x="0" y="1950"/>
                </a:lnTo>
                <a:lnTo>
                  <a:pt x="1134" y="1814"/>
                </a:lnTo>
                <a:lnTo>
                  <a:pt x="1134" y="136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 w="12700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wrap="none" lIns="87313" tIns="44450" rIns="87313" bIns="44450" anchor="ctr"/>
          <a:lstStyle/>
          <a:p>
            <a:endParaRPr lang="zh-CN" altLang="en-US"/>
          </a:p>
        </p:txBody>
      </p:sp>
      <p:sp>
        <p:nvSpPr>
          <p:cNvPr id="16390" name="Freeform 595"/>
          <p:cNvSpPr>
            <a:spLocks/>
          </p:cNvSpPr>
          <p:nvPr/>
        </p:nvSpPr>
        <p:spPr bwMode="auto">
          <a:xfrm>
            <a:off x="984250" y="1339999"/>
            <a:ext cx="1800225" cy="2520950"/>
          </a:xfrm>
          <a:custGeom>
            <a:avLst/>
            <a:gdLst>
              <a:gd name="T0" fmla="*/ 0 w 1134"/>
              <a:gd name="T1" fmla="*/ 0 h 1950"/>
              <a:gd name="T2" fmla="*/ 0 w 1134"/>
              <a:gd name="T3" fmla="*/ 2147483647 h 1950"/>
              <a:gd name="T4" fmla="*/ 2147483647 w 1134"/>
              <a:gd name="T5" fmla="*/ 2147483647 h 1950"/>
              <a:gd name="T6" fmla="*/ 2147483647 w 1134"/>
              <a:gd name="T7" fmla="*/ 2147483647 h 1950"/>
              <a:gd name="T8" fmla="*/ 0 w 1134"/>
              <a:gd name="T9" fmla="*/ 0 h 19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4"/>
              <a:gd name="T16" fmla="*/ 0 h 1950"/>
              <a:gd name="T17" fmla="*/ 1134 w 1134"/>
              <a:gd name="T18" fmla="*/ 1950 h 19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4" h="1950">
                <a:moveTo>
                  <a:pt x="0" y="0"/>
                </a:moveTo>
                <a:lnTo>
                  <a:pt x="0" y="1950"/>
                </a:lnTo>
                <a:lnTo>
                  <a:pt x="1134" y="1814"/>
                </a:lnTo>
                <a:lnTo>
                  <a:pt x="1134" y="13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9DBDFF"/>
              </a:gs>
              <a:gs pos="100000">
                <a:srgbClr val="6699FF"/>
              </a:gs>
            </a:gsLst>
            <a:lin ang="5400000" scaled="1"/>
          </a:gradFill>
          <a:ln w="12700" cap="flat" cmpd="sng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wrap="none" lIns="87313" tIns="44450" rIns="87313" bIns="44450" anchor="ctr"/>
          <a:lstStyle/>
          <a:p>
            <a:endParaRPr lang="zh-CN" altLang="en-US"/>
          </a:p>
        </p:txBody>
      </p:sp>
      <p:sp>
        <p:nvSpPr>
          <p:cNvPr id="16391" name="Freeform 596"/>
          <p:cNvSpPr>
            <a:spLocks/>
          </p:cNvSpPr>
          <p:nvPr/>
        </p:nvSpPr>
        <p:spPr bwMode="auto">
          <a:xfrm>
            <a:off x="2784475" y="1339999"/>
            <a:ext cx="1800225" cy="2520950"/>
          </a:xfrm>
          <a:custGeom>
            <a:avLst/>
            <a:gdLst>
              <a:gd name="T0" fmla="*/ 0 w 1134"/>
              <a:gd name="T1" fmla="*/ 0 h 1950"/>
              <a:gd name="T2" fmla="*/ 0 w 1134"/>
              <a:gd name="T3" fmla="*/ 2147483647 h 1950"/>
              <a:gd name="T4" fmla="*/ 2147483647 w 1134"/>
              <a:gd name="T5" fmla="*/ 2147483647 h 1950"/>
              <a:gd name="T6" fmla="*/ 2147483647 w 1134"/>
              <a:gd name="T7" fmla="*/ 2147483647 h 1950"/>
              <a:gd name="T8" fmla="*/ 0 w 1134"/>
              <a:gd name="T9" fmla="*/ 0 h 19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4"/>
              <a:gd name="T16" fmla="*/ 0 h 1950"/>
              <a:gd name="T17" fmla="*/ 1134 w 1134"/>
              <a:gd name="T18" fmla="*/ 1950 h 19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4" h="1950">
                <a:moveTo>
                  <a:pt x="0" y="0"/>
                </a:moveTo>
                <a:lnTo>
                  <a:pt x="0" y="1950"/>
                </a:lnTo>
                <a:lnTo>
                  <a:pt x="1134" y="1814"/>
                </a:lnTo>
                <a:lnTo>
                  <a:pt x="1134" y="13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E8D2FF"/>
              </a:gs>
              <a:gs pos="100000">
                <a:srgbClr val="CC99FF"/>
              </a:gs>
            </a:gsLst>
            <a:lin ang="5400000" scaled="1"/>
          </a:gradFill>
          <a:ln w="12700" cap="flat" cmpd="sng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wrap="none" lIns="87313" tIns="44450" rIns="87313" bIns="44450" anchor="ctr"/>
          <a:lstStyle/>
          <a:p>
            <a:endParaRPr lang="zh-CN" altLang="en-US"/>
          </a:p>
        </p:txBody>
      </p:sp>
      <p:sp>
        <p:nvSpPr>
          <p:cNvPr id="16392" name="Freeform 597"/>
          <p:cNvSpPr>
            <a:spLocks/>
          </p:cNvSpPr>
          <p:nvPr/>
        </p:nvSpPr>
        <p:spPr bwMode="auto">
          <a:xfrm flipH="1">
            <a:off x="4584700" y="1339999"/>
            <a:ext cx="1800225" cy="2520950"/>
          </a:xfrm>
          <a:custGeom>
            <a:avLst/>
            <a:gdLst>
              <a:gd name="T0" fmla="*/ 0 w 1134"/>
              <a:gd name="T1" fmla="*/ 0 h 1950"/>
              <a:gd name="T2" fmla="*/ 0 w 1134"/>
              <a:gd name="T3" fmla="*/ 2147483647 h 1950"/>
              <a:gd name="T4" fmla="*/ 2147483647 w 1134"/>
              <a:gd name="T5" fmla="*/ 2147483647 h 1950"/>
              <a:gd name="T6" fmla="*/ 2147483647 w 1134"/>
              <a:gd name="T7" fmla="*/ 2147483647 h 1950"/>
              <a:gd name="T8" fmla="*/ 0 w 1134"/>
              <a:gd name="T9" fmla="*/ 0 h 19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4"/>
              <a:gd name="T16" fmla="*/ 0 h 1950"/>
              <a:gd name="T17" fmla="*/ 1134 w 1134"/>
              <a:gd name="T18" fmla="*/ 1950 h 19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4" h="1950">
                <a:moveTo>
                  <a:pt x="0" y="0"/>
                </a:moveTo>
                <a:lnTo>
                  <a:pt x="0" y="1950"/>
                </a:lnTo>
                <a:lnTo>
                  <a:pt x="1134" y="1814"/>
                </a:lnTo>
                <a:lnTo>
                  <a:pt x="1134" y="13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DBD"/>
              </a:gs>
              <a:gs pos="100000">
                <a:srgbClr val="FF6699"/>
              </a:gs>
            </a:gsLst>
            <a:lin ang="5400000" scaled="1"/>
          </a:gradFill>
          <a:ln w="12700" cap="flat" cmpd="sng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wrap="none" lIns="87313" tIns="44450" rIns="87313" bIns="44450" anchor="ctr"/>
          <a:lstStyle/>
          <a:p>
            <a:endParaRPr lang="zh-CN" altLang="en-US"/>
          </a:p>
        </p:txBody>
      </p:sp>
      <p:sp>
        <p:nvSpPr>
          <p:cNvPr id="16393" name="Freeform 598"/>
          <p:cNvSpPr>
            <a:spLocks/>
          </p:cNvSpPr>
          <p:nvPr/>
        </p:nvSpPr>
        <p:spPr bwMode="auto">
          <a:xfrm flipH="1">
            <a:off x="6384925" y="1339999"/>
            <a:ext cx="1800225" cy="2520950"/>
          </a:xfrm>
          <a:custGeom>
            <a:avLst/>
            <a:gdLst>
              <a:gd name="T0" fmla="*/ 0 w 1134"/>
              <a:gd name="T1" fmla="*/ 0 h 1950"/>
              <a:gd name="T2" fmla="*/ 0 w 1134"/>
              <a:gd name="T3" fmla="*/ 2147483647 h 1950"/>
              <a:gd name="T4" fmla="*/ 2147483647 w 1134"/>
              <a:gd name="T5" fmla="*/ 2147483647 h 1950"/>
              <a:gd name="T6" fmla="*/ 2147483647 w 1134"/>
              <a:gd name="T7" fmla="*/ 2147483647 h 1950"/>
              <a:gd name="T8" fmla="*/ 0 w 1134"/>
              <a:gd name="T9" fmla="*/ 0 h 19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4"/>
              <a:gd name="T16" fmla="*/ 0 h 1950"/>
              <a:gd name="T17" fmla="*/ 1134 w 1134"/>
              <a:gd name="T18" fmla="*/ 1950 h 19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4" h="1950">
                <a:moveTo>
                  <a:pt x="0" y="0"/>
                </a:moveTo>
                <a:lnTo>
                  <a:pt x="0" y="1950"/>
                </a:lnTo>
                <a:lnTo>
                  <a:pt x="1134" y="1814"/>
                </a:lnTo>
                <a:lnTo>
                  <a:pt x="1134" y="13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BD7C"/>
              </a:gs>
              <a:gs pos="100000">
                <a:srgbClr val="FF9933"/>
              </a:gs>
            </a:gsLst>
            <a:lin ang="5400000" scaled="1"/>
          </a:gradFill>
          <a:ln w="12700" cap="flat" cmpd="sng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wrap="none" lIns="87313" tIns="44450" rIns="87313" bIns="44450" anchor="ctr"/>
          <a:lstStyle/>
          <a:p>
            <a:endParaRPr lang="zh-CN" altLang="en-US"/>
          </a:p>
        </p:txBody>
      </p:sp>
      <p:sp>
        <p:nvSpPr>
          <p:cNvPr id="16394" name="Rectangle 599"/>
          <p:cNvSpPr>
            <a:spLocks noChangeArrowheads="1"/>
          </p:cNvSpPr>
          <p:nvPr/>
        </p:nvSpPr>
        <p:spPr bwMode="auto">
          <a:xfrm flipH="1">
            <a:off x="4643438" y="1709886"/>
            <a:ext cx="1584325" cy="1357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altLang="ko-KR" sz="1400">
                <a:solidFill>
                  <a:srgbClr val="000000"/>
                </a:solidFill>
                <a:latin typeface="Arial Black" pitchFamily="34" charset="0"/>
                <a:ea typeface="MS PGothic" pitchFamily="34" charset="-128"/>
                <a:cs typeface="宋体" pitchFamily="2" charset="-122"/>
              </a:rPr>
              <a:t>Talent Recruitment</a:t>
            </a:r>
            <a:r>
              <a:rPr lang="en-US" altLang="zh-CN" sz="1400">
                <a:solidFill>
                  <a:srgbClr val="000000"/>
                </a:solidFill>
                <a:latin typeface="Arial Black" pitchFamily="34" charset="0"/>
                <a:ea typeface="MS PGothic" pitchFamily="34" charset="-128"/>
                <a:cs typeface="宋体" pitchFamily="2" charset="-122"/>
              </a:rPr>
              <a:t>: </a:t>
            </a:r>
          </a:p>
          <a:p>
            <a:pPr algn="ctr">
              <a:lnSpc>
                <a:spcPct val="105000"/>
              </a:lnSpc>
            </a:pPr>
            <a:endParaRPr lang="en-US" altLang="ko-KR" sz="1400">
              <a:solidFill>
                <a:srgbClr val="000000"/>
              </a:solidFill>
              <a:latin typeface="Arial Black" pitchFamily="34" charset="0"/>
              <a:ea typeface="MS PGothic" pitchFamily="34" charset="-128"/>
              <a:cs typeface="宋体" pitchFamily="2" charset="-122"/>
            </a:endParaRPr>
          </a:p>
          <a:p>
            <a:pPr algn="ctr">
              <a:lnSpc>
                <a:spcPct val="105000"/>
              </a:lnSpc>
            </a:pPr>
            <a:r>
              <a:rPr lang="en-US" altLang="ko-KR" sz="1400">
                <a:solidFill>
                  <a:srgbClr val="000000"/>
                </a:solidFill>
                <a:latin typeface="Arial Black" pitchFamily="34" charset="0"/>
                <a:ea typeface="MS PGothic" pitchFamily="34" charset="-128"/>
                <a:cs typeface="宋体" pitchFamily="2" charset="-122"/>
              </a:rPr>
              <a:t>Hundred-Talent Program;</a:t>
            </a:r>
          </a:p>
          <a:p>
            <a:pPr algn="ctr">
              <a:lnSpc>
                <a:spcPct val="105000"/>
              </a:lnSpc>
            </a:pPr>
            <a:r>
              <a:rPr lang="en-US" altLang="ko-KR" sz="1400">
                <a:solidFill>
                  <a:srgbClr val="000000"/>
                </a:solidFill>
                <a:latin typeface="Arial Black" pitchFamily="34" charset="0"/>
                <a:ea typeface="MS PGothic" pitchFamily="34" charset="-128"/>
                <a:cs typeface="宋体" pitchFamily="2" charset="-122"/>
              </a:rPr>
              <a:t>PIFI Program</a:t>
            </a:r>
          </a:p>
        </p:txBody>
      </p:sp>
      <p:sp>
        <p:nvSpPr>
          <p:cNvPr id="16395" name="Rectangle 600"/>
          <p:cNvSpPr>
            <a:spLocks noChangeArrowheads="1"/>
          </p:cNvSpPr>
          <p:nvPr/>
        </p:nvSpPr>
        <p:spPr bwMode="auto">
          <a:xfrm flipH="1">
            <a:off x="2916238" y="1771799"/>
            <a:ext cx="1511300" cy="15827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altLang="ko-KR" sz="1400">
                <a:solidFill>
                  <a:srgbClr val="000000"/>
                </a:solidFill>
                <a:latin typeface="Arial Black" pitchFamily="34" charset="0"/>
                <a:ea typeface="MS PGothic" pitchFamily="34" charset="-128"/>
                <a:cs typeface="宋体" pitchFamily="2" charset="-122"/>
              </a:rPr>
              <a:t>58,000+ </a:t>
            </a:r>
          </a:p>
          <a:p>
            <a:pPr algn="ctr">
              <a:lnSpc>
                <a:spcPct val="105000"/>
              </a:lnSpc>
            </a:pPr>
            <a:r>
              <a:rPr lang="en-US" altLang="ko-KR" sz="1400">
                <a:solidFill>
                  <a:srgbClr val="000000"/>
                </a:solidFill>
                <a:latin typeface="Arial Black" pitchFamily="34" charset="0"/>
                <a:ea typeface="MS PGothic" pitchFamily="34" charset="-128"/>
                <a:cs typeface="宋体" pitchFamily="2" charset="-122"/>
              </a:rPr>
              <a:t>Registered Students</a:t>
            </a:r>
            <a:r>
              <a:rPr lang="en-US" altLang="zh-CN" sz="1400">
                <a:solidFill>
                  <a:srgbClr val="000000"/>
                </a:solidFill>
                <a:latin typeface="Arial Black" pitchFamily="34" charset="0"/>
                <a:ea typeface="MS PGothic" pitchFamily="34" charset="-128"/>
                <a:cs typeface="宋体" pitchFamily="2" charset="-122"/>
              </a:rPr>
              <a:t>, incl.</a:t>
            </a:r>
            <a:endParaRPr lang="en-US" altLang="ko-KR" sz="1400">
              <a:solidFill>
                <a:srgbClr val="000000"/>
              </a:solidFill>
              <a:latin typeface="Arial Black" pitchFamily="34" charset="0"/>
              <a:ea typeface="MS PGothic" pitchFamily="34" charset="-128"/>
              <a:cs typeface="宋体" pitchFamily="2" charset="-122"/>
            </a:endParaRPr>
          </a:p>
          <a:p>
            <a:pPr algn="ctr">
              <a:lnSpc>
                <a:spcPct val="105000"/>
              </a:lnSpc>
            </a:pPr>
            <a:r>
              <a:rPr lang="en-US" altLang="ko-KR" sz="1400">
                <a:solidFill>
                  <a:srgbClr val="000000"/>
                </a:solidFill>
                <a:latin typeface="Arial Black" pitchFamily="34" charset="0"/>
                <a:ea typeface="MS PGothic" pitchFamily="34" charset="-128"/>
                <a:cs typeface="宋体" pitchFamily="2" charset="-122"/>
              </a:rPr>
              <a:t>50,000+ </a:t>
            </a:r>
          </a:p>
          <a:p>
            <a:pPr algn="ctr">
              <a:lnSpc>
                <a:spcPct val="105000"/>
              </a:lnSpc>
            </a:pPr>
            <a:r>
              <a:rPr lang="en-US" altLang="zh-CN" sz="1400">
                <a:solidFill>
                  <a:srgbClr val="000000"/>
                </a:solidFill>
                <a:latin typeface="Arial Black" pitchFamily="34" charset="0"/>
                <a:ea typeface="MS PGothic" pitchFamily="34" charset="-128"/>
                <a:cs typeface="宋体" pitchFamily="2" charset="-122"/>
              </a:rPr>
              <a:t>Postgraduates (50% are </a:t>
            </a:r>
            <a:r>
              <a:rPr lang="en-US" altLang="ko-KR" sz="1400">
                <a:solidFill>
                  <a:srgbClr val="000000"/>
                </a:solidFill>
                <a:latin typeface="Arial Black" pitchFamily="34" charset="0"/>
                <a:ea typeface="MS PGothic" pitchFamily="34" charset="-128"/>
                <a:cs typeface="宋体" pitchFamily="2" charset="-122"/>
              </a:rPr>
              <a:t>PhD students</a:t>
            </a:r>
            <a:r>
              <a:rPr lang="en-US" altLang="zh-CN" sz="1400">
                <a:solidFill>
                  <a:srgbClr val="000000"/>
                </a:solidFill>
                <a:latin typeface="Arial Black" pitchFamily="34" charset="0"/>
                <a:ea typeface="MS PGothic" pitchFamily="34" charset="-128"/>
                <a:cs typeface="宋体" pitchFamily="2" charset="-122"/>
              </a:rPr>
              <a:t>) </a:t>
            </a:r>
            <a:endParaRPr lang="en-US" altLang="ko-KR" sz="1400">
              <a:solidFill>
                <a:srgbClr val="000000"/>
              </a:solidFill>
              <a:latin typeface="Arial Black" pitchFamily="34" charset="0"/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16396" name="Rectangle 601"/>
          <p:cNvSpPr>
            <a:spLocks noChangeArrowheads="1"/>
          </p:cNvSpPr>
          <p:nvPr/>
        </p:nvSpPr>
        <p:spPr bwMode="auto">
          <a:xfrm flipH="1">
            <a:off x="1116013" y="2260749"/>
            <a:ext cx="1511300" cy="904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 Black" pitchFamily="34" charset="0"/>
                <a:ea typeface="MS PGothic" pitchFamily="34" charset="-128"/>
                <a:cs typeface="宋体" pitchFamily="2" charset="-122"/>
              </a:rPr>
              <a:t>Three </a:t>
            </a:r>
            <a:r>
              <a:rPr lang="en-US" altLang="ko-KR" sz="1400" dirty="0">
                <a:solidFill>
                  <a:srgbClr val="000000"/>
                </a:solidFill>
                <a:latin typeface="Arial Black" pitchFamily="34" charset="0"/>
                <a:ea typeface="MS PGothic" pitchFamily="34" charset="-128"/>
                <a:cs typeface="宋体" pitchFamily="2" charset="-122"/>
              </a:rPr>
              <a:t>Universities</a:t>
            </a:r>
          </a:p>
          <a:p>
            <a:pPr algn="ctr">
              <a:lnSpc>
                <a:spcPct val="105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Arial Black" pitchFamily="34" charset="0"/>
                <a:ea typeface="MS PGothic" pitchFamily="34" charset="-128"/>
                <a:cs typeface="宋体" pitchFamily="2" charset="-122"/>
              </a:rPr>
              <a:t>(UCAS,USTC,</a:t>
            </a:r>
          </a:p>
          <a:p>
            <a:pPr algn="ctr">
              <a:lnSpc>
                <a:spcPct val="105000"/>
              </a:lnSpc>
            </a:pPr>
            <a:r>
              <a:rPr lang="en-US" altLang="ko-KR" sz="1400" dirty="0" smtClean="0">
                <a:solidFill>
                  <a:srgbClr val="000000"/>
                </a:solidFill>
                <a:latin typeface="Arial Black" pitchFamily="34" charset="0"/>
                <a:ea typeface="MS PGothic" pitchFamily="34" charset="-128"/>
                <a:cs typeface="宋体" pitchFamily="2" charset="-122"/>
              </a:rPr>
              <a:t>Shanghai UST)</a:t>
            </a:r>
            <a:endParaRPr lang="en-US" altLang="ko-KR" sz="1400" dirty="0">
              <a:solidFill>
                <a:srgbClr val="000000"/>
              </a:solidFill>
              <a:latin typeface="Arial Black" pitchFamily="34" charset="0"/>
              <a:ea typeface="MS PGothic" pitchFamily="34" charset="-128"/>
              <a:cs typeface="宋体" pitchFamily="2" charset="-122"/>
            </a:endParaRPr>
          </a:p>
        </p:txBody>
      </p:sp>
      <p:sp>
        <p:nvSpPr>
          <p:cNvPr id="16397" name="Rectangle 602"/>
          <p:cNvSpPr>
            <a:spLocks noChangeArrowheads="1"/>
          </p:cNvSpPr>
          <p:nvPr/>
        </p:nvSpPr>
        <p:spPr bwMode="auto">
          <a:xfrm flipH="1">
            <a:off x="6602413" y="2202011"/>
            <a:ext cx="1392237" cy="904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altLang="ko-KR" sz="1400">
                <a:solidFill>
                  <a:srgbClr val="000000"/>
                </a:solidFill>
                <a:latin typeface="Arial Black" pitchFamily="34" charset="0"/>
              </a:rPr>
              <a:t>CAS Members &amp; Research Scientists</a:t>
            </a:r>
            <a:endParaRPr lang="en-US" altLang="zh-CN" sz="1400">
              <a:solidFill>
                <a:srgbClr val="000000"/>
              </a:solidFill>
              <a:latin typeface="Arial Black" pitchFamily="34" charset="0"/>
            </a:endParaRPr>
          </a:p>
          <a:p>
            <a:pPr algn="ctr">
              <a:lnSpc>
                <a:spcPct val="105000"/>
              </a:lnSpc>
            </a:pPr>
            <a:r>
              <a:rPr lang="en-US" altLang="zh-CN" sz="1400">
                <a:solidFill>
                  <a:srgbClr val="000000"/>
                </a:solidFill>
                <a:latin typeface="Arial Black" pitchFamily="34" charset="0"/>
              </a:rPr>
              <a:t>as mentors</a:t>
            </a:r>
            <a:endParaRPr lang="en-US" altLang="ko-KR" sz="14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95288" y="188913"/>
            <a:ext cx="5689600" cy="576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folHlink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60363" indent="-360363" eaLnBrk="1" hangingPunct="1">
              <a:defRPr/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Higher Education &amp; Talent Development </a:t>
            </a:r>
          </a:p>
        </p:txBody>
      </p:sp>
      <p:pic>
        <p:nvPicPr>
          <p:cNvPr id="16399" name="图片 17" descr="CAS-IC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-100013"/>
            <a:ext cx="1135062" cy="115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矩形 20"/>
          <p:cNvSpPr>
            <a:spLocks noChangeArrowheads="1"/>
          </p:cNvSpPr>
          <p:nvPr/>
        </p:nvSpPr>
        <p:spPr bwMode="auto">
          <a:xfrm>
            <a:off x="684213" y="4797574"/>
            <a:ext cx="80645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eaLnBrk="1" hangingPunct="1">
              <a:spcBef>
                <a:spcPts val="600"/>
              </a:spcBef>
              <a:buClr>
                <a:srgbClr val="FFCC00"/>
              </a:buClr>
              <a:buSzPct val="75000"/>
              <a:buFont typeface="Wingdings" pitchFamily="2" charset="2"/>
              <a:buChar char="l"/>
            </a:pPr>
            <a:r>
              <a:rPr lang="en-US" altLang="zh-CN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UCAS: coursework at UCAS + research/dissertation work at CAS institutes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FFCC00"/>
              </a:buClr>
              <a:buSzPct val="75000"/>
              <a:buFont typeface="Wingdings" pitchFamily="2" charset="2"/>
              <a:buChar char="l"/>
            </a:pPr>
            <a:r>
              <a:rPr lang="en-US" altLang="zh-CN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USTC: close interaction with CAS institutes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FFCC00"/>
              </a:buClr>
              <a:buSzPct val="75000"/>
              <a:buFont typeface="Wingdings" pitchFamily="2" charset="2"/>
              <a:buChar char="l"/>
            </a:pPr>
            <a:r>
              <a:rPr lang="en-US" altLang="zh-CN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宋体" pitchFamily="2" charset="-122"/>
              </a:rPr>
              <a:t>ShanghaiTech: partnership with Shanghai Municipal Government</a:t>
            </a:r>
          </a:p>
        </p:txBody>
      </p:sp>
      <p:sp>
        <p:nvSpPr>
          <p:cNvPr id="16401" name="Text Box 11"/>
          <p:cNvSpPr txBox="1">
            <a:spLocks noChangeArrowheads="1"/>
          </p:cNvSpPr>
          <p:nvPr/>
        </p:nvSpPr>
        <p:spPr bwMode="auto">
          <a:xfrm>
            <a:off x="2771775" y="4395936"/>
            <a:ext cx="3671888" cy="40005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765E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39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chemeClr val="tx1"/>
                </a:solidFill>
                <a:ea typeface="MS PGothic" pitchFamily="34" charset="-128"/>
                <a:cs typeface="宋体" pitchFamily="2" charset="-122"/>
              </a:rPr>
              <a:t> HE Strategy &amp; Uniqueness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txDef>
      <a:spPr bwMode="auto">
        <a:noFill/>
        <a:ln w="9525" algn="ctr">
          <a:noFill/>
          <a:miter lim="800000"/>
          <a:headEnd/>
          <a:tailEnd/>
        </a:ln>
        <a:effectLst/>
      </a:spPr>
      <a:bodyPr wrap="square" rtlCol="0">
        <a:spAutoFit/>
      </a:bodyPr>
      <a:lstStyle>
        <a:defPPr marL="342900" indent="-342900">
          <a:lnSpc>
            <a:spcPct val="80000"/>
          </a:lnSpc>
          <a:spcBef>
            <a:spcPct val="20000"/>
          </a:spcBef>
          <a:defRPr sz="1800" dirty="0" smtClean="0">
            <a:solidFill>
              <a:schemeClr val="tx1"/>
            </a:solidFill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19470</TotalTime>
  <Words>1449</Words>
  <Application>Microsoft Office PowerPoint</Application>
  <PresentationFormat>全屏显示(4:3)</PresentationFormat>
  <Paragraphs>304</Paragraphs>
  <Slides>25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6" baseType="lpstr">
      <vt:lpstr>Arial Unicode MS</vt:lpstr>
      <vt:lpstr>MS PGothic</vt:lpstr>
      <vt:lpstr>黑体</vt:lpstr>
      <vt:lpstr>楷体_GB2312</vt:lpstr>
      <vt:lpstr>隶书</vt:lpstr>
      <vt:lpstr>宋体</vt:lpstr>
      <vt:lpstr>微软雅黑</vt:lpstr>
      <vt:lpstr>Arial</vt:lpstr>
      <vt:lpstr>Arial Black</vt:lpstr>
      <vt:lpstr>Britannic Bold</vt:lpstr>
      <vt:lpstr>Calibri</vt:lpstr>
      <vt:lpstr>Impact</vt:lpstr>
      <vt:lpstr>Rage Italic</vt:lpstr>
      <vt:lpstr>Times</vt:lpstr>
      <vt:lpstr>Times New Roman</vt:lpstr>
      <vt:lpstr>Verdana</vt:lpstr>
      <vt:lpstr>Wingdings</vt:lpstr>
      <vt:lpstr>Wingdings 3</vt:lpstr>
      <vt:lpstr>NewsPrint</vt:lpstr>
      <vt:lpstr>工作表</vt:lpstr>
      <vt:lpstr>图表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cashq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孙辉</dc:creator>
  <cp:lastModifiedBy>xyz</cp:lastModifiedBy>
  <cp:revision>1974</cp:revision>
  <cp:lastPrinted>2013-03-22T07:19:52Z</cp:lastPrinted>
  <dcterms:created xsi:type="dcterms:W3CDTF">2007-09-04T00:48:54Z</dcterms:created>
  <dcterms:modified xsi:type="dcterms:W3CDTF">2015-01-05T17:52:29Z</dcterms:modified>
</cp:coreProperties>
</file>